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2" r:id="rId2"/>
    <p:sldId id="283" r:id="rId3"/>
    <p:sldId id="299" r:id="rId4"/>
    <p:sldId id="300" r:id="rId5"/>
    <p:sldId id="301" r:id="rId6"/>
    <p:sldId id="302" r:id="rId7"/>
    <p:sldId id="304" r:id="rId8"/>
    <p:sldId id="305" r:id="rId9"/>
    <p:sldId id="306" r:id="rId10"/>
    <p:sldId id="307" r:id="rId11"/>
    <p:sldId id="308" r:id="rId12"/>
    <p:sldId id="296" r:id="rId13"/>
    <p:sldId id="309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2599D1"/>
    <a:srgbClr val="4D81B8"/>
    <a:srgbClr val="004A99"/>
    <a:srgbClr val="DDD9C3"/>
    <a:srgbClr val="BFBFBF"/>
    <a:srgbClr val="262626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85532" autoAdjust="0"/>
  </p:normalViewPr>
  <p:slideViewPr>
    <p:cSldViewPr>
      <p:cViewPr varScale="1">
        <p:scale>
          <a:sx n="99" d="100"/>
          <a:sy n="99" d="100"/>
        </p:scale>
        <p:origin x="1956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eg>
</file>

<file path=ppt/media/image2.jpg>
</file>

<file path=ppt/media/image20.jpeg>
</file>

<file path=ppt/media/image21.png>
</file>

<file path=ppt/media/image22.jpg>
</file>

<file path=ppt/media/image23.png>
</file>

<file path=ppt/media/image24.png>
</file>

<file path=ppt/media/image25.jpeg>
</file>

<file path=ppt/media/image26.jpg>
</file>

<file path=ppt/media/image26.png>
</file>

<file path=ppt/media/image27.png>
</file>

<file path=ppt/media/image270.png>
</file>

<file path=ppt/media/image28.jpeg>
</file>

<file path=ppt/media/image28.png>
</file>

<file path=ppt/media/image29.jpg>
</file>

<file path=ppt/media/image3.png>
</file>

<file path=ppt/media/image30.jpg>
</file>

<file path=ppt/media/image4.jpg>
</file>

<file path=ppt/media/image5.jpg>
</file>

<file path=ppt/media/image6.jpg>
</file>

<file path=ppt/media/image7.jpe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83FC7A-C198-45F0-BBE8-8C58C5CB9800}" type="datetimeFigureOut">
              <a:rPr lang="en-US" smtClean="0"/>
              <a:t>6/19/2016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40217C-D83B-44C1-A5AC-DD08226C3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67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031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9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2268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860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551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70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26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2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0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357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78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41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40217C-D83B-44C1-A5AC-DD08226C32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039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5562600"/>
            <a:ext cx="9144000" cy="1299028"/>
          </a:xfrm>
          <a:prstGeom prst="rect">
            <a:avLst/>
          </a:prstGeom>
          <a:solidFill>
            <a:srgbClr val="004A99">
              <a:alpha val="69804"/>
            </a:srgbClr>
          </a:solidFill>
          <a:ln w="28575">
            <a:noFill/>
          </a:ln>
        </p:spPr>
        <p:txBody>
          <a:bodyPr lIns="182880" tIns="91440" rIns="182880" bIns="91440" anchor="ctr">
            <a:norm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pic>
        <p:nvPicPr>
          <p:cNvPr id="8" name="Bild 4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 l="11133" r="9813"/>
          <a:stretch/>
        </p:blipFill>
        <p:spPr>
          <a:xfrm>
            <a:off x="99018" y="-7257"/>
            <a:ext cx="1958382" cy="700103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132"/>
          <a:stretch/>
        </p:blipFill>
        <p:spPr>
          <a:xfrm>
            <a:off x="7892142" y="54429"/>
            <a:ext cx="1251858" cy="9144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13" y="179778"/>
            <a:ext cx="1981200" cy="6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43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467600" cy="868362"/>
          </a:xfrm>
          <a:prstGeom prst="rect">
            <a:avLst/>
          </a:prstGeom>
        </p:spPr>
        <p:txBody>
          <a:bodyPr lIns="182880" rIns="182880" anchor="t" anchorCtr="0">
            <a:noAutofit/>
          </a:bodyPr>
          <a:lstStyle>
            <a:lvl1pPr algn="l">
              <a:defRPr sz="3800" b="1">
                <a:solidFill>
                  <a:srgbClr val="004A99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682625" indent="0">
              <a:buNone/>
              <a:defRPr/>
            </a:lvl4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56F8-F4D7-4C63-864B-F0B728A29FBB}" type="datetimeFigureOut">
              <a:rPr lang="en-US" smtClean="0"/>
              <a:t>6/19/2016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4CFB-E65A-46A0-8D6C-A0AB7CB214D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Datumsplatzhalter 3"/>
          <p:cNvSpPr txBox="1">
            <a:spLocks/>
          </p:cNvSpPr>
          <p:nvPr userDrawn="1"/>
        </p:nvSpPr>
        <p:spPr>
          <a:xfrm>
            <a:off x="1727200" y="6341269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2015 AG </a:t>
            </a:r>
            <a:r>
              <a:rPr lang="en-US" dirty="0" err="1"/>
              <a:t>wearHEALTH</a:t>
            </a:r>
            <a:endParaRPr lang="en-US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410" y="179778"/>
            <a:ext cx="1981200" cy="6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02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066800"/>
            <a:ext cx="4038600" cy="50593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4038600" cy="50593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56F8-F4D7-4C63-864B-F0B728A29FBB}" type="datetimeFigureOut">
              <a:rPr lang="en-US" smtClean="0"/>
              <a:t>6/19/2016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4CFB-E65A-46A0-8D6C-A0AB7CB214D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Datumsplatzhalter 3"/>
          <p:cNvSpPr txBox="1">
            <a:spLocks/>
          </p:cNvSpPr>
          <p:nvPr userDrawn="1"/>
        </p:nvSpPr>
        <p:spPr>
          <a:xfrm>
            <a:off x="1727200" y="6341269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2015 AG </a:t>
            </a:r>
            <a:r>
              <a:rPr lang="en-US" dirty="0" err="1"/>
              <a:t>wearHEALTH</a:t>
            </a:r>
            <a:endParaRPr lang="en-US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467600" cy="868362"/>
          </a:xfrm>
          <a:prstGeom prst="rect">
            <a:avLst/>
          </a:prstGeom>
        </p:spPr>
        <p:txBody>
          <a:bodyPr lIns="182880" rIns="182880" anchor="t" anchorCtr="0">
            <a:noAutofit/>
          </a:bodyPr>
          <a:lstStyle>
            <a:lvl1pPr algn="l">
              <a:defRPr sz="3800" b="1">
                <a:solidFill>
                  <a:srgbClr val="004A99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410" y="179778"/>
            <a:ext cx="1981200" cy="6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937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066800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752600"/>
            <a:ext cx="4040188" cy="43735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0668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1752600"/>
            <a:ext cx="4041775" cy="43735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56F8-F4D7-4C63-864B-F0B728A29FBB}" type="datetimeFigureOut">
              <a:rPr lang="en-US" smtClean="0"/>
              <a:t>6/19/2016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4CFB-E65A-46A0-8D6C-A0AB7CB214D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Datumsplatzhalter 3"/>
          <p:cNvSpPr txBox="1">
            <a:spLocks/>
          </p:cNvSpPr>
          <p:nvPr userDrawn="1"/>
        </p:nvSpPr>
        <p:spPr>
          <a:xfrm>
            <a:off x="1727200" y="6341269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2015 AG </a:t>
            </a:r>
            <a:r>
              <a:rPr lang="en-US" dirty="0" err="1"/>
              <a:t>wearHEALTH</a:t>
            </a:r>
            <a:endParaRPr lang="en-US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467600" cy="868362"/>
          </a:xfrm>
          <a:prstGeom prst="rect">
            <a:avLst/>
          </a:prstGeom>
        </p:spPr>
        <p:txBody>
          <a:bodyPr lIns="182880" rIns="182880" anchor="t" anchorCtr="0">
            <a:noAutofit/>
          </a:bodyPr>
          <a:lstStyle>
            <a:lvl1pPr algn="l">
              <a:defRPr sz="3800" b="1">
                <a:solidFill>
                  <a:srgbClr val="004A99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410" y="179778"/>
            <a:ext cx="1981200" cy="6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931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56F8-F4D7-4C63-864B-F0B728A29FBB}" type="datetimeFigureOut">
              <a:rPr lang="en-US" smtClean="0"/>
              <a:t>6/19/2016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4CFB-E65A-46A0-8D6C-A0AB7CB214D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umsplatzhalter 3"/>
          <p:cNvSpPr txBox="1">
            <a:spLocks/>
          </p:cNvSpPr>
          <p:nvPr userDrawn="1"/>
        </p:nvSpPr>
        <p:spPr>
          <a:xfrm>
            <a:off x="1727200" y="6341269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2015 AG </a:t>
            </a:r>
            <a:r>
              <a:rPr lang="en-US" dirty="0" err="1"/>
              <a:t>wearHEALTH</a:t>
            </a:r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467600" cy="868362"/>
          </a:xfrm>
          <a:prstGeom prst="rect">
            <a:avLst/>
          </a:prstGeom>
        </p:spPr>
        <p:txBody>
          <a:bodyPr lIns="182880" rIns="182880" anchor="t" anchorCtr="0">
            <a:noAutofit/>
          </a:bodyPr>
          <a:lstStyle>
            <a:lvl1pPr algn="l">
              <a:defRPr sz="3800" b="1">
                <a:solidFill>
                  <a:srgbClr val="004A99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410" y="179778"/>
            <a:ext cx="1981200" cy="6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078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56F8-F4D7-4C63-864B-F0B728A29FBB}" type="datetimeFigureOut">
              <a:rPr lang="en-US" smtClean="0"/>
              <a:t>6/19/2016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4CFB-E65A-46A0-8D6C-A0AB7CB214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umsplatzhalter 3"/>
          <p:cNvSpPr txBox="1">
            <a:spLocks/>
          </p:cNvSpPr>
          <p:nvPr userDrawn="1"/>
        </p:nvSpPr>
        <p:spPr>
          <a:xfrm>
            <a:off x="1727200" y="6341269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2015 AG </a:t>
            </a:r>
            <a:r>
              <a:rPr lang="en-US" dirty="0" err="1"/>
              <a:t>wearHEALTH</a:t>
            </a:r>
            <a:endParaRPr lang="en-US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410" y="179778"/>
            <a:ext cx="1981200" cy="6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33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066800"/>
            <a:ext cx="8229600" cy="5059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41269"/>
            <a:ext cx="1066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D56F8-F4D7-4C63-864B-F0B728A29FBB}" type="datetimeFigureOut">
              <a:rPr lang="en-US" smtClean="0"/>
              <a:t>6/19/2016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683000" y="634126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01000" y="634126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34CFB-E65A-46A0-8D6C-A0AB7CB21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67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7" r:id="rId6"/>
  </p:sldLayoutIdLst>
  <p:txStyles>
    <p:titleStyle>
      <a:lvl1pPr algn="l" defTabSz="914400" rtl="0" eaLnBrk="1" latinLnBrk="0" hangingPunct="1">
        <a:spcBef>
          <a:spcPct val="0"/>
        </a:spcBef>
        <a:buNone/>
        <a:defRPr lang="en-US" sz="2800" b="1" kern="1200" dirty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31775" indent="-231775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-231775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9215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g"/><Relationship Id="rId5" Type="http://schemas.openxmlformats.org/officeDocument/2006/relationships/image" Target="../media/image28.png"/><Relationship Id="rId4" Type="http://schemas.openxmlformats.org/officeDocument/2006/relationships/image" Target="../media/image27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11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2.jp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168842"/>
            <a:ext cx="5565076" cy="33402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70388">
            <a:off x="509681" y="1177657"/>
            <a:ext cx="2290790" cy="23373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22" name="Ellipse 221"/>
          <p:cNvSpPr/>
          <p:nvPr/>
        </p:nvSpPr>
        <p:spPr>
          <a:xfrm>
            <a:off x="4298231" y="3986488"/>
            <a:ext cx="94219" cy="95214"/>
          </a:xfrm>
          <a:prstGeom prst="ellipse">
            <a:avLst/>
          </a:prstGeom>
          <a:ln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3" name="Ellipse 222"/>
          <p:cNvSpPr/>
          <p:nvPr/>
        </p:nvSpPr>
        <p:spPr>
          <a:xfrm flipH="1">
            <a:off x="4329250" y="4019111"/>
            <a:ext cx="31508" cy="31508"/>
          </a:xfrm>
          <a:prstGeom prst="ellipse">
            <a:avLst/>
          </a:prstGeom>
          <a:ln w="22225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855" y="756453"/>
            <a:ext cx="2937086" cy="23573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9" y="2789041"/>
            <a:ext cx="4546629" cy="29442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9355">
            <a:off x="4236336" y="1934152"/>
            <a:ext cx="4019272" cy="30131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solidFill>
            <a:srgbClr val="4D81B8"/>
          </a:solidFill>
        </p:spPr>
        <p:txBody>
          <a:bodyPr>
            <a:normAutofit fontScale="90000"/>
          </a:bodyPr>
          <a:lstStyle/>
          <a:p>
            <a:pPr algn="l"/>
            <a:br>
              <a:rPr lang="de-DE" b="0" dirty="0"/>
            </a:br>
            <a:r>
              <a:rPr lang="de-DE" b="0" dirty="0"/>
              <a:t> </a:t>
            </a:r>
            <a:br>
              <a:rPr lang="de-DE" b="0" dirty="0"/>
            </a:br>
            <a:r>
              <a:rPr lang="de-DE" b="0" dirty="0"/>
              <a:t> </a:t>
            </a:r>
            <a:r>
              <a:rPr lang="de-DE" sz="4000" b="0" spc="300" dirty="0"/>
              <a:t>EMG Based Motion Capture   </a:t>
            </a:r>
            <a:r>
              <a:rPr lang="de-DE" sz="40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 </a:t>
            </a:r>
            <a:r>
              <a:rPr lang="de-DE" sz="4000" b="0" spc="300" dirty="0"/>
              <a:t>[Project]</a:t>
            </a:r>
            <a:br>
              <a:rPr lang="de-DE" sz="4000" b="0" dirty="0"/>
            </a:br>
            <a:r>
              <a:rPr lang="de-DE" sz="1000" b="0" dirty="0"/>
              <a:t>    </a:t>
            </a:r>
            <a:r>
              <a:rPr lang="de-DE" sz="21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From Motion Capture to Musculoskeletal</a:t>
            </a:r>
            <a:r>
              <a:rPr lang="de-DE" sz="24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de-DE" sz="21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Simulation and (not quite) back</a:t>
            </a:r>
            <a:br>
              <a:rPr lang="de-DE" sz="21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r>
              <a:rPr lang="de-DE" sz="11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br>
              <a:rPr lang="de-DE" sz="9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r>
              <a:rPr lang="de-DE" sz="27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br>
              <a:rPr lang="de-DE" b="0" dirty="0"/>
            </a:br>
            <a:endParaRPr lang="en-US" dirty="0"/>
          </a:p>
        </p:txBody>
      </p:sp>
      <p:sp>
        <p:nvSpPr>
          <p:cNvPr id="210" name="Textfeld 209"/>
          <p:cNvSpPr txBox="1"/>
          <p:nvPr/>
        </p:nvSpPr>
        <p:spPr>
          <a:xfrm>
            <a:off x="7604172" y="6278571"/>
            <a:ext cx="136031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Felix Laufer</a:t>
            </a:r>
          </a:p>
        </p:txBody>
      </p:sp>
    </p:spTree>
    <p:extLst>
      <p:ext uri="{BB962C8B-B14F-4D97-AF65-F5344CB8AC3E}">
        <p14:creationId xmlns:p14="http://schemas.microsoft.com/office/powerpoint/2010/main" val="1937758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596336" cy="86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(Spurious) Results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834566" y="1149461"/>
            <a:ext cx="3384376" cy="2630836"/>
            <a:chOff x="1259632" y="980727"/>
            <a:chExt cx="3384376" cy="2630836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9632" y="980727"/>
              <a:ext cx="3277763" cy="2630836"/>
            </a:xfrm>
            <a:prstGeom prst="rect">
              <a:avLst/>
            </a:prstGeom>
          </p:spPr>
        </p:pic>
        <p:sp>
          <p:nvSpPr>
            <p:cNvPr id="29" name="Rectangle 28"/>
            <p:cNvSpPr/>
            <p:nvPr/>
          </p:nvSpPr>
          <p:spPr>
            <a:xfrm>
              <a:off x="2195736" y="1340768"/>
              <a:ext cx="244827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200" b="1" dirty="0">
                  <a:solidFill>
                    <a:schemeClr val="accent1">
                      <a:lumMod val="75000"/>
                    </a:schemeClr>
                  </a:solidFill>
                </a:rPr>
                <a:t>r = 0.92, p &lt; 0.01 (N = 170)</a:t>
              </a:r>
            </a:p>
          </p:txBody>
        </p:sp>
      </p:grpSp>
      <p:sp>
        <p:nvSpPr>
          <p:cNvPr id="10" name="Textfeld 35"/>
          <p:cNvSpPr txBox="1"/>
          <p:nvPr/>
        </p:nvSpPr>
        <p:spPr>
          <a:xfrm>
            <a:off x="5231360" y="803079"/>
            <a:ext cx="29316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chemeClr val="tx2"/>
                </a:solidFill>
              </a:rPr>
              <a:t>MPI study: correlations boxplot</a:t>
            </a:r>
          </a:p>
        </p:txBody>
      </p:sp>
      <p:sp>
        <p:nvSpPr>
          <p:cNvPr id="11" name="Textfeld 35"/>
          <p:cNvSpPr txBox="1"/>
          <p:nvPr/>
        </p:nvSpPr>
        <p:spPr>
          <a:xfrm>
            <a:off x="755576" y="810907"/>
            <a:ext cx="35423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chemeClr val="tx2"/>
                </a:solidFill>
              </a:rPr>
              <a:t>biceps correlation: computed vs. sEMG </a:t>
            </a:r>
          </a:p>
        </p:txBody>
      </p:sp>
      <p:sp>
        <p:nvSpPr>
          <p:cNvPr id="12" name="Textfeld 35"/>
          <p:cNvSpPr txBox="1"/>
          <p:nvPr/>
        </p:nvSpPr>
        <p:spPr>
          <a:xfrm>
            <a:off x="611560" y="4002130"/>
            <a:ext cx="41435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chemeClr val="tx2"/>
                </a:solidFill>
              </a:rPr>
              <a:t>Authenticity of correlations </a:t>
            </a:r>
            <a:r>
              <a:rPr lang="en-US" sz="1600" dirty="0"/>
              <a:t>"</a:t>
            </a:r>
            <a:r>
              <a:rPr lang="de-DE" sz="1600" dirty="0">
                <a:solidFill>
                  <a:schemeClr val="tx2"/>
                </a:solidFill>
              </a:rPr>
              <a:t>generated</a:t>
            </a:r>
            <a:r>
              <a:rPr lang="en-US" sz="1600" dirty="0"/>
              <a:t>"</a:t>
            </a:r>
            <a:r>
              <a:rPr lang="de-DE" sz="1600" dirty="0">
                <a:solidFill>
                  <a:schemeClr val="tx2"/>
                </a:solidFill>
              </a:rPr>
              <a:t> with ...</a:t>
            </a:r>
          </a:p>
          <a:p>
            <a:endParaRPr lang="de-DE" sz="16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tx2"/>
                </a:solidFill>
              </a:rPr>
              <a:t>different model</a:t>
            </a:r>
          </a:p>
          <a:p>
            <a:r>
              <a:rPr lang="de-DE" sz="1600" dirty="0">
                <a:solidFill>
                  <a:schemeClr val="tx2"/>
                </a:solidFill>
              </a:rPr>
              <a:t>      </a:t>
            </a:r>
            <a:r>
              <a:rPr lang="de-DE" sz="1400" dirty="0">
                <a:solidFill>
                  <a:schemeClr val="tx2"/>
                </a:solidFill>
              </a:rPr>
              <a:t>(inertia, internal forces, muscle properties, ...)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tx2"/>
                </a:solidFill>
              </a:rPr>
              <a:t>restrained kinematics </a:t>
            </a:r>
          </a:p>
          <a:p>
            <a:endParaRPr lang="de-DE" sz="16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>
              <a:solidFill>
                <a:schemeClr val="tx2"/>
              </a:solidFill>
            </a:endParaRPr>
          </a:p>
        </p:txBody>
      </p:sp>
      <p:sp>
        <p:nvSpPr>
          <p:cNvPr id="14" name="Textfeld 35"/>
          <p:cNvSpPr txBox="1"/>
          <p:nvPr/>
        </p:nvSpPr>
        <p:spPr>
          <a:xfrm>
            <a:off x="5004048" y="4002130"/>
            <a:ext cx="39412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chemeClr val="tx2"/>
                </a:solidFill>
              </a:rPr>
              <a:t>But there are also </a:t>
            </a:r>
            <a:r>
              <a:rPr lang="en-US" sz="1600" dirty="0"/>
              <a:t>"</a:t>
            </a:r>
            <a:r>
              <a:rPr lang="de-DE" sz="1600" dirty="0">
                <a:solidFill>
                  <a:schemeClr val="tx2"/>
                </a:solidFill>
              </a:rPr>
              <a:t>spurious</a:t>
            </a:r>
            <a:r>
              <a:rPr lang="en-US" sz="1600" dirty="0"/>
              <a:t>"</a:t>
            </a:r>
            <a:r>
              <a:rPr lang="de-DE" sz="1600" dirty="0">
                <a:solidFill>
                  <a:schemeClr val="tx2"/>
                </a:solidFill>
              </a:rPr>
              <a:t> correlations contained in the actual study results!</a:t>
            </a:r>
          </a:p>
          <a:p>
            <a:endParaRPr lang="de-DE" sz="1600" dirty="0">
              <a:solidFill>
                <a:schemeClr val="tx2"/>
              </a:solidFill>
            </a:endParaRPr>
          </a:p>
          <a:p>
            <a:r>
              <a:rPr lang="de-DE" sz="1600" dirty="0">
                <a:solidFill>
                  <a:schemeClr val="tx2"/>
                </a:solidFill>
              </a:rPr>
              <a:t>Correlate totally unrelated muscles:</a:t>
            </a:r>
          </a:p>
          <a:p>
            <a:r>
              <a:rPr lang="de-DE" sz="1600" dirty="0">
                <a:solidFill>
                  <a:schemeClr val="tx2"/>
                </a:solidFill>
              </a:rPr>
              <a:t>e.g. </a:t>
            </a:r>
            <a:r>
              <a:rPr lang="de-DE" sz="1600" i="1" dirty="0">
                <a:solidFill>
                  <a:schemeClr val="tx2"/>
                </a:solidFill>
              </a:rPr>
              <a:t>pronator teres</a:t>
            </a:r>
            <a:r>
              <a:rPr lang="de-DE" sz="1600" dirty="0">
                <a:solidFill>
                  <a:schemeClr val="tx2"/>
                </a:solidFill>
              </a:rPr>
              <a:t> vs. </a:t>
            </a:r>
            <a:r>
              <a:rPr lang="de-DE" sz="1600" i="1" dirty="0">
                <a:solidFill>
                  <a:schemeClr val="tx2"/>
                </a:solidFill>
              </a:rPr>
              <a:t>deltoid</a:t>
            </a:r>
            <a:r>
              <a:rPr lang="de-DE" sz="1600" dirty="0">
                <a:solidFill>
                  <a:schemeClr val="tx2"/>
                </a:solidFill>
              </a:rPr>
              <a:t> </a:t>
            </a:r>
            <a:r>
              <a:rPr lang="de-DE" sz="1600" dirty="0">
                <a:solidFill>
                  <a:schemeClr val="tx2"/>
                </a:solidFill>
                <a:sym typeface="Wingdings" panose="05000000000000000000" pitchFamily="2" charset="2"/>
              </a:rPr>
              <a:t></a:t>
            </a:r>
            <a:r>
              <a:rPr lang="de-DE" sz="1600" dirty="0">
                <a:solidFill>
                  <a:schemeClr val="tx2"/>
                </a:solidFill>
              </a:rPr>
              <a:t> r = 0.74</a:t>
            </a:r>
          </a:p>
          <a:p>
            <a:endParaRPr lang="de-DE" sz="16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>
              <a:solidFill>
                <a:schemeClr val="tx2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328" y="1368376"/>
            <a:ext cx="4394425" cy="216079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880159" y="1509502"/>
            <a:ext cx="432048" cy="1697631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oup 4"/>
          <p:cNvGrpSpPr/>
          <p:nvPr/>
        </p:nvGrpSpPr>
        <p:grpSpPr>
          <a:xfrm>
            <a:off x="1619672" y="5517232"/>
            <a:ext cx="6048672" cy="960415"/>
            <a:chOff x="1619672" y="5517232"/>
            <a:chExt cx="6048672" cy="960415"/>
          </a:xfrm>
        </p:grpSpPr>
        <p:grpSp>
          <p:nvGrpSpPr>
            <p:cNvPr id="16" name="Group 15"/>
            <p:cNvGrpSpPr/>
            <p:nvPr/>
          </p:nvGrpSpPr>
          <p:grpSpPr>
            <a:xfrm>
              <a:off x="1619672" y="5517232"/>
              <a:ext cx="6048672" cy="566774"/>
              <a:chOff x="2731840" y="932006"/>
              <a:chExt cx="6048672" cy="566774"/>
            </a:xfrm>
          </p:grpSpPr>
          <p:sp>
            <p:nvSpPr>
              <p:cNvPr id="17" name="Rechteck 54"/>
              <p:cNvSpPr/>
              <p:nvPr/>
            </p:nvSpPr>
            <p:spPr>
              <a:xfrm>
                <a:off x="2768327" y="971575"/>
                <a:ext cx="1331665" cy="5272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1">
                    <a:alpha val="3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Textfeld 55"/>
              <p:cNvSpPr txBox="1"/>
              <p:nvPr/>
            </p:nvSpPr>
            <p:spPr>
              <a:xfrm>
                <a:off x="2731840" y="932006"/>
                <a:ext cx="13771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rgbClr val="4D81B8"/>
                    </a:solidFill>
                  </a:rPr>
                  <a:t>I</a:t>
                </a:r>
                <a:r>
                  <a:rPr lang="de-DE" sz="1100" dirty="0">
                    <a:solidFill>
                      <a:srgbClr val="4D81B8"/>
                    </a:solidFill>
                  </a:rPr>
                  <a:t>nverse</a:t>
                </a:r>
                <a:r>
                  <a:rPr lang="de-DE" sz="1600" dirty="0">
                    <a:solidFill>
                      <a:srgbClr val="4D81B8"/>
                    </a:solidFill>
                  </a:rPr>
                  <a:t> </a:t>
                </a:r>
                <a:r>
                  <a:rPr lang="de-DE" sz="1600" b="1" dirty="0">
                    <a:solidFill>
                      <a:srgbClr val="4D81B8"/>
                    </a:solidFill>
                  </a:rPr>
                  <a:t>K</a:t>
                </a:r>
                <a:r>
                  <a:rPr lang="de-DE" sz="1100" dirty="0">
                    <a:solidFill>
                      <a:srgbClr val="4D81B8"/>
                    </a:solidFill>
                  </a:rPr>
                  <a:t>inematics</a:t>
                </a:r>
              </a:p>
            </p:txBody>
          </p:sp>
          <p:sp>
            <p:nvSpPr>
              <p:cNvPr id="19" name="Textfeld 56"/>
              <p:cNvSpPr txBox="1"/>
              <p:nvPr/>
            </p:nvSpPr>
            <p:spPr>
              <a:xfrm>
                <a:off x="2731840" y="1212805"/>
                <a:ext cx="113513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100" dirty="0">
                    <a:solidFill>
                      <a:srgbClr val="4D81B8"/>
                    </a:solidFill>
                  </a:rPr>
                  <a:t>joint angles</a:t>
                </a:r>
              </a:p>
            </p:txBody>
          </p:sp>
          <p:sp>
            <p:nvSpPr>
              <p:cNvPr id="20" name="Pfeil nach rechts 61"/>
              <p:cNvSpPr/>
              <p:nvPr/>
            </p:nvSpPr>
            <p:spPr>
              <a:xfrm>
                <a:off x="6260232" y="1112334"/>
                <a:ext cx="409040" cy="206402"/>
              </a:xfrm>
              <a:prstGeom prst="rightArrow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Rechteck 62"/>
              <p:cNvSpPr/>
              <p:nvPr/>
            </p:nvSpPr>
            <p:spPr>
              <a:xfrm>
                <a:off x="6840516" y="963997"/>
                <a:ext cx="1795980" cy="52435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C00000">
                    <a:alpha val="35000"/>
                  </a:srgb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Textfeld 63"/>
              <p:cNvSpPr txBox="1"/>
              <p:nvPr/>
            </p:nvSpPr>
            <p:spPr>
              <a:xfrm>
                <a:off x="6836296" y="932006"/>
                <a:ext cx="19442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rgbClr val="C00000"/>
                    </a:solidFill>
                  </a:rPr>
                  <a:t>M</a:t>
                </a:r>
                <a:r>
                  <a:rPr lang="de-DE" sz="1100" dirty="0">
                    <a:solidFill>
                      <a:srgbClr val="C00000"/>
                    </a:solidFill>
                  </a:rPr>
                  <a:t>usculoskeletal</a:t>
                </a:r>
                <a:r>
                  <a:rPr lang="de-DE" sz="1600" dirty="0">
                    <a:solidFill>
                      <a:srgbClr val="C00000"/>
                    </a:solidFill>
                  </a:rPr>
                  <a:t> </a:t>
                </a:r>
                <a:r>
                  <a:rPr lang="de-DE" sz="1600" b="1" dirty="0">
                    <a:solidFill>
                      <a:srgbClr val="C00000"/>
                    </a:solidFill>
                  </a:rPr>
                  <a:t>S</a:t>
                </a:r>
                <a:r>
                  <a:rPr lang="de-DE" sz="1100" dirty="0">
                    <a:solidFill>
                      <a:srgbClr val="C00000"/>
                    </a:solidFill>
                  </a:rPr>
                  <a:t>imulation</a:t>
                </a:r>
              </a:p>
            </p:txBody>
          </p:sp>
          <p:sp>
            <p:nvSpPr>
              <p:cNvPr id="24" name="Textfeld 64"/>
              <p:cNvSpPr txBox="1"/>
              <p:nvPr/>
            </p:nvSpPr>
            <p:spPr>
              <a:xfrm>
                <a:off x="6846950" y="1205071"/>
                <a:ext cx="187189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100" dirty="0">
                    <a:solidFill>
                      <a:srgbClr val="C00000"/>
                    </a:solidFill>
                  </a:rPr>
                  <a:t>muscle activation and forces</a:t>
                </a:r>
              </a:p>
            </p:txBody>
          </p:sp>
          <p:sp>
            <p:nvSpPr>
              <p:cNvPr id="25" name="Rechteck 65"/>
              <p:cNvSpPr/>
              <p:nvPr/>
            </p:nvSpPr>
            <p:spPr>
              <a:xfrm>
                <a:off x="4815343" y="963997"/>
                <a:ext cx="1277564" cy="52435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B050">
                    <a:alpha val="35000"/>
                  </a:srgb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Textfeld 66"/>
              <p:cNvSpPr txBox="1"/>
              <p:nvPr/>
            </p:nvSpPr>
            <p:spPr>
              <a:xfrm>
                <a:off x="4811123" y="932006"/>
                <a:ext cx="13771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rgbClr val="00B050"/>
                    </a:solidFill>
                  </a:rPr>
                  <a:t>I</a:t>
                </a:r>
                <a:r>
                  <a:rPr lang="de-DE" sz="1100" dirty="0">
                    <a:solidFill>
                      <a:srgbClr val="00B050"/>
                    </a:solidFill>
                  </a:rPr>
                  <a:t>nverse</a:t>
                </a:r>
                <a:r>
                  <a:rPr lang="de-DE" sz="1600" dirty="0">
                    <a:solidFill>
                      <a:srgbClr val="00B050"/>
                    </a:solidFill>
                  </a:rPr>
                  <a:t> </a:t>
                </a:r>
                <a:r>
                  <a:rPr lang="de-DE" sz="1600" b="1" dirty="0">
                    <a:solidFill>
                      <a:srgbClr val="00B050"/>
                    </a:solidFill>
                  </a:rPr>
                  <a:t>D</a:t>
                </a:r>
                <a:r>
                  <a:rPr lang="de-DE" sz="1100" dirty="0">
                    <a:solidFill>
                      <a:srgbClr val="00B050"/>
                    </a:solidFill>
                  </a:rPr>
                  <a:t>ynamics</a:t>
                </a:r>
              </a:p>
            </p:txBody>
          </p:sp>
          <p:sp>
            <p:nvSpPr>
              <p:cNvPr id="27" name="Textfeld 67"/>
              <p:cNvSpPr txBox="1"/>
              <p:nvPr/>
            </p:nvSpPr>
            <p:spPr>
              <a:xfrm>
                <a:off x="4821778" y="1205071"/>
                <a:ext cx="104550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100" dirty="0">
                    <a:solidFill>
                      <a:srgbClr val="00B050"/>
                    </a:solidFill>
                  </a:rPr>
                  <a:t>forces, torques</a:t>
                </a:r>
              </a:p>
            </p:txBody>
          </p:sp>
          <p:sp>
            <p:nvSpPr>
              <p:cNvPr id="28" name="Pfeil nach rechts 68"/>
              <p:cNvSpPr/>
              <p:nvPr/>
            </p:nvSpPr>
            <p:spPr>
              <a:xfrm>
                <a:off x="4251394" y="1112334"/>
                <a:ext cx="409040" cy="206402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75000"/>
                    <a:alpha val="7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0" name="Gewitterblitz 1071"/>
            <p:cNvSpPr/>
            <p:nvPr/>
          </p:nvSpPr>
          <p:spPr>
            <a:xfrm flipH="1">
              <a:off x="4573222" y="5606331"/>
              <a:ext cx="358818" cy="428144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1" name="Picture 2" descr="http://www.clker.com/cliparts/K/m/g/9/O/v/check-mark-md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385" y="5665397"/>
              <a:ext cx="391439" cy="3791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2" name="Group 31"/>
            <p:cNvGrpSpPr/>
            <p:nvPr/>
          </p:nvGrpSpPr>
          <p:grpSpPr>
            <a:xfrm>
              <a:off x="4563326" y="5614367"/>
              <a:ext cx="2905120" cy="863280"/>
              <a:chOff x="4203286" y="5446040"/>
              <a:chExt cx="2905120" cy="863280"/>
            </a:xfrm>
          </p:grpSpPr>
          <p:sp>
            <p:nvSpPr>
              <p:cNvPr id="33" name="Gewitterblitz 1071"/>
              <p:cNvSpPr/>
              <p:nvPr/>
            </p:nvSpPr>
            <p:spPr>
              <a:xfrm flipH="1">
                <a:off x="6749588" y="5446040"/>
                <a:ext cx="358818" cy="428144"/>
              </a:xfrm>
              <a:prstGeom prst="lightningBol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" name="Arc 33"/>
              <p:cNvSpPr/>
              <p:nvPr/>
            </p:nvSpPr>
            <p:spPr>
              <a:xfrm rot="5400000">
                <a:off x="5144742" y="4695482"/>
                <a:ext cx="637764" cy="2520675"/>
              </a:xfrm>
              <a:prstGeom prst="arc">
                <a:avLst>
                  <a:gd name="adj1" fmla="val 16428912"/>
                  <a:gd name="adj2" fmla="val 5119067"/>
                </a:avLst>
              </a:prstGeom>
              <a:ln w="22225">
                <a:headEnd type="triangle"/>
                <a:tailEnd type="none" w="lg" len="lg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" name="Textfeld 35"/>
              <p:cNvSpPr txBox="1"/>
              <p:nvPr/>
            </p:nvSpPr>
            <p:spPr>
              <a:xfrm>
                <a:off x="5364088" y="5939988"/>
                <a:ext cx="3400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b="1" dirty="0">
                    <a:solidFill>
                      <a:srgbClr val="C00000"/>
                    </a:solidFill>
                  </a:rPr>
                  <a:t>!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15462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hteck 90"/>
          <p:cNvSpPr/>
          <p:nvPr/>
        </p:nvSpPr>
        <p:spPr>
          <a:xfrm>
            <a:off x="2645653" y="5268019"/>
            <a:ext cx="3502162" cy="664840"/>
          </a:xfrm>
          <a:prstGeom prst="rect">
            <a:avLst/>
          </a:prstGeom>
          <a:solidFill>
            <a:schemeClr val="lt1"/>
          </a:solidFill>
          <a:ln>
            <a:solidFill>
              <a:schemeClr val="accent5">
                <a:lumMod val="75000"/>
                <a:alpha val="16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Rechteck 88"/>
          <p:cNvSpPr/>
          <p:nvPr/>
        </p:nvSpPr>
        <p:spPr>
          <a:xfrm>
            <a:off x="2657890" y="1819823"/>
            <a:ext cx="3489924" cy="664840"/>
          </a:xfrm>
          <a:prstGeom prst="rect">
            <a:avLst/>
          </a:prstGeom>
          <a:solidFill>
            <a:schemeClr val="lt1"/>
          </a:solidFill>
          <a:ln>
            <a:solidFill>
              <a:schemeClr val="accent5">
                <a:lumMod val="75000"/>
                <a:alpha val="16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7" name="Gruppieren 36"/>
          <p:cNvGrpSpPr/>
          <p:nvPr/>
        </p:nvGrpSpPr>
        <p:grpSpPr>
          <a:xfrm>
            <a:off x="2485874" y="1991312"/>
            <a:ext cx="6556946" cy="3833545"/>
            <a:chOff x="2485874" y="1991312"/>
            <a:chExt cx="3887090" cy="3833545"/>
          </a:xfrm>
        </p:grpSpPr>
        <p:sp>
          <p:nvSpPr>
            <p:cNvPr id="31" name="Ellipse 30"/>
            <p:cNvSpPr/>
            <p:nvPr/>
          </p:nvSpPr>
          <p:spPr>
            <a:xfrm>
              <a:off x="2485874" y="1991312"/>
              <a:ext cx="3887090" cy="3833545"/>
            </a:xfrm>
            <a:prstGeom prst="ellipse">
              <a:avLst/>
            </a:prstGeom>
            <a:solidFill>
              <a:schemeClr val="accent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Textfeld 100"/>
            <p:cNvSpPr txBox="1"/>
            <p:nvPr/>
          </p:nvSpPr>
          <p:spPr>
            <a:xfrm>
              <a:off x="2764076" y="2996952"/>
              <a:ext cx="2868378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rgbClr val="C00000"/>
                  </a:solidFill>
                </a:rPr>
                <a:t>model scaling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rgbClr val="C00000"/>
                  </a:solidFill>
                </a:rPr>
                <a:t>marker points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rgbClr val="C00000"/>
                  </a:solidFill>
                </a:rPr>
                <a:t>distribution of body mass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rgbClr val="C00000"/>
                  </a:solidFill>
                </a:rPr>
                <a:t>…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de-DE" sz="1100" dirty="0">
                <a:solidFill>
                  <a:schemeClr val="tx2"/>
                </a:solidFill>
              </a:endParaRPr>
            </a:p>
          </p:txBody>
        </p:sp>
        <p:sp>
          <p:nvSpPr>
            <p:cNvPr id="44" name="Textfeld 43"/>
            <p:cNvSpPr txBox="1"/>
            <p:nvPr/>
          </p:nvSpPr>
          <p:spPr>
            <a:xfrm>
              <a:off x="2745804" y="3950720"/>
              <a:ext cx="2868378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rgbClr val="C00000"/>
                  </a:solidFill>
                </a:rPr>
                <a:t>MTU modelling</a:t>
              </a:r>
              <a:endParaRPr lang="de-DE" sz="1400" dirty="0">
                <a:solidFill>
                  <a:srgbClr val="C00000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rgbClr val="C00000"/>
                  </a:solidFill>
                </a:rPr>
                <a:t>tendon slack length, </a:t>
              </a:r>
            </a:p>
            <a:p>
              <a:r>
                <a:rPr lang="en-US" sz="1100" dirty="0">
                  <a:solidFill>
                    <a:srgbClr val="C00000"/>
                  </a:solidFill>
                </a:rPr>
                <a:t>      optimal fiber length</a:t>
              </a:r>
            </a:p>
            <a:p>
              <a:r>
                <a:rPr lang="en-US" sz="1100" dirty="0">
                  <a:solidFill>
                    <a:srgbClr val="C00000"/>
                  </a:solidFill>
                </a:rPr>
                <a:t>      and maximum isometric force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rgbClr val="C00000"/>
                  </a:solidFill>
                </a:rPr>
                <a:t>…</a:t>
              </a:r>
              <a:endParaRPr lang="de-DE" sz="14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36" name="Gruppieren 35"/>
          <p:cNvGrpSpPr/>
          <p:nvPr/>
        </p:nvGrpSpPr>
        <p:grpSpPr>
          <a:xfrm>
            <a:off x="6344411" y="5449324"/>
            <a:ext cx="3155130" cy="1353677"/>
            <a:chOff x="6344411" y="5449324"/>
            <a:chExt cx="3155130" cy="1353677"/>
          </a:xfrm>
        </p:grpSpPr>
        <p:sp>
          <p:nvSpPr>
            <p:cNvPr id="86" name="Ellipse 85"/>
            <p:cNvSpPr/>
            <p:nvPr/>
          </p:nvSpPr>
          <p:spPr>
            <a:xfrm>
              <a:off x="6344411" y="5449324"/>
              <a:ext cx="2719218" cy="1353677"/>
            </a:xfrm>
            <a:prstGeom prst="ellipse">
              <a:avLst/>
            </a:prstGeom>
            <a:solidFill>
              <a:schemeClr val="accent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6" name="Textfeld 105"/>
            <p:cNvSpPr txBox="1"/>
            <p:nvPr/>
          </p:nvSpPr>
          <p:spPr>
            <a:xfrm>
              <a:off x="6453675" y="5849432"/>
              <a:ext cx="3045866" cy="8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chemeClr val="accent6">
                      <a:lumMod val="75000"/>
                    </a:schemeClr>
                  </a:solidFill>
                </a:rPr>
                <a:t>EMG extraction and processing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accent6">
                      <a:lumMod val="75000"/>
                    </a:schemeClr>
                  </a:solidFill>
                </a:rPr>
                <a:t>surface EMG only (no deeper MTUs)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accent6">
                      <a:lumMod val="75000"/>
                    </a:schemeClr>
                  </a:solidFill>
                </a:rPr>
                <a:t>characterizing frequency bandwidths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accent6">
                      <a:lumMod val="75000"/>
                    </a:schemeClr>
                  </a:solidFill>
                  <a:sym typeface="Wingdings" panose="05000000000000000000" pitchFamily="2" charset="2"/>
                </a:rPr>
                <a:t> generalizability?</a:t>
              </a:r>
              <a:endParaRPr lang="de-DE" sz="11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35" name="Gruppieren 34"/>
          <p:cNvGrpSpPr/>
          <p:nvPr/>
        </p:nvGrpSpPr>
        <p:grpSpPr>
          <a:xfrm>
            <a:off x="5066848" y="1876905"/>
            <a:ext cx="4090381" cy="3980647"/>
            <a:chOff x="5066848" y="1876905"/>
            <a:chExt cx="4090381" cy="3980647"/>
          </a:xfrm>
        </p:grpSpPr>
        <p:sp>
          <p:nvSpPr>
            <p:cNvPr id="75" name="Ellipse 74"/>
            <p:cNvSpPr/>
            <p:nvPr/>
          </p:nvSpPr>
          <p:spPr>
            <a:xfrm>
              <a:off x="5066848" y="1876905"/>
              <a:ext cx="3996782" cy="3980647"/>
            </a:xfrm>
            <a:prstGeom prst="ellipse">
              <a:avLst/>
            </a:prstGeom>
            <a:solidFill>
              <a:schemeClr val="accent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Textfeld 106"/>
            <p:cNvSpPr txBox="1"/>
            <p:nvPr/>
          </p:nvSpPr>
          <p:spPr>
            <a:xfrm>
              <a:off x="5364088" y="2636912"/>
              <a:ext cx="37089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rgbClr val="C00000"/>
                  </a:solidFill>
                </a:rPr>
                <a:t>generalizability (subject </a:t>
              </a:r>
              <a:r>
                <a:rPr lang="de-DE" sz="1400" b="1" dirty="0">
                  <a:solidFill>
                    <a:srgbClr val="C00000"/>
                  </a:solidFill>
                  <a:sym typeface="Wingdings" panose="05000000000000000000" pitchFamily="2" charset="2"/>
                </a:rPr>
                <a:t> model)</a:t>
              </a:r>
              <a:endParaRPr lang="de-DE" sz="1400" b="1" dirty="0">
                <a:solidFill>
                  <a:srgbClr val="C00000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rgbClr val="C00000"/>
                  </a:solidFill>
                </a:rPr>
                <a:t>individual neural drive and activation strategies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rgbClr val="C00000"/>
                  </a:solidFill>
                </a:rPr>
                <a:t>MTU params highly dependent on subject</a:t>
              </a:r>
            </a:p>
          </p:txBody>
        </p:sp>
        <p:sp>
          <p:nvSpPr>
            <p:cNvPr id="108" name="Textfeld 107"/>
            <p:cNvSpPr txBox="1"/>
            <p:nvPr/>
          </p:nvSpPr>
          <p:spPr>
            <a:xfrm>
              <a:off x="5364088" y="3284984"/>
              <a:ext cx="2727309" cy="1538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chemeClr val="accent6">
                      <a:lumMod val="75000"/>
                    </a:schemeClr>
                  </a:solidFill>
                </a:rPr>
                <a:t>(neuro)</a:t>
              </a:r>
              <a:r>
                <a:rPr lang="de-DE" sz="1400" b="1" dirty="0" err="1">
                  <a:solidFill>
                    <a:schemeClr val="accent6">
                      <a:lumMod val="75000"/>
                    </a:schemeClr>
                  </a:solidFill>
                </a:rPr>
                <a:t>muscular</a:t>
              </a:r>
              <a:r>
                <a:rPr lang="de-DE" sz="1400" b="1" dirty="0">
                  <a:solidFill>
                    <a:schemeClr val="accent6">
                      <a:lumMod val="75000"/>
                    </a:schemeClr>
                  </a:solidFill>
                </a:rPr>
                <a:t> redundancy</a:t>
              </a:r>
              <a:endParaRPr lang="de-DE" sz="1400" dirty="0">
                <a:solidFill>
                  <a:schemeClr val="accent6">
                    <a:lumMod val="7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b="1" dirty="0">
                  <a:solidFill>
                    <a:schemeClr val="accent6">
                      <a:lumMod val="75000"/>
                    </a:schemeClr>
                  </a:solidFill>
                </a:rPr>
                <a:t>muscular</a:t>
              </a:r>
              <a:r>
                <a:rPr lang="de-DE" sz="1100" dirty="0">
                  <a:solidFill>
                    <a:schemeClr val="accent6">
                      <a:lumMod val="75000"/>
                    </a:schemeClr>
                  </a:solidFill>
                </a:rPr>
                <a:t> := several muscles for one joint or muscles spanning multiple joints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b="1" dirty="0">
                  <a:solidFill>
                    <a:schemeClr val="accent6">
                      <a:lumMod val="75000"/>
                    </a:schemeClr>
                  </a:solidFill>
                </a:rPr>
                <a:t>neurophysiological</a:t>
              </a:r>
              <a:r>
                <a:rPr lang="de-DE" sz="1100" dirty="0">
                  <a:solidFill>
                    <a:schemeClr val="accent6">
                      <a:lumMod val="75000"/>
                    </a:schemeClr>
                  </a:solidFill>
                </a:rPr>
                <a:t> := task-dependent activation strategies or multiple neurons innverating the same muscle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b="1" dirty="0">
                  <a:solidFill>
                    <a:schemeClr val="accent6">
                      <a:lumMod val="75000"/>
                    </a:schemeClr>
                  </a:solidFill>
                </a:rPr>
                <a:t>co-contraction</a:t>
              </a:r>
            </a:p>
            <a:p>
              <a:endParaRPr lang="de-DE" sz="1400" b="1" dirty="0">
                <a:solidFill>
                  <a:schemeClr val="tx2"/>
                </a:solidFill>
              </a:endParaRPr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5436096" y="4581128"/>
              <a:ext cx="3721133" cy="8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chemeClr val="accent6">
                      <a:lumMod val="75000"/>
                    </a:schemeClr>
                  </a:solidFill>
                </a:rPr>
                <a:t>EMG </a:t>
              </a:r>
              <a:r>
                <a:rPr lang="de-DE" sz="1400" b="1" dirty="0">
                  <a:solidFill>
                    <a:schemeClr val="accent6">
                      <a:lumMod val="75000"/>
                    </a:schemeClr>
                  </a:solidFill>
                  <a:sym typeface="Wingdings" panose="05000000000000000000" pitchFamily="2" charset="2"/>
                </a:rPr>
                <a:t> muscle activation muscle forces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accent6">
                      <a:lumMod val="75000"/>
                    </a:schemeClr>
                  </a:solidFill>
                </a:rPr>
                <a:t>mapping </a:t>
              </a:r>
              <a:r>
                <a:rPr lang="de-DE" sz="1100" dirty="0" err="1">
                  <a:solidFill>
                    <a:schemeClr val="accent6">
                      <a:lumMod val="75000"/>
                    </a:schemeClr>
                  </a:solidFill>
                </a:rPr>
                <a:t>poorly</a:t>
              </a:r>
              <a:r>
                <a:rPr lang="de-DE" sz="1100" dirty="0">
                  <a:solidFill>
                    <a:schemeClr val="accent6">
                      <a:lumMod val="75000"/>
                    </a:schemeClr>
                  </a:solidFill>
                </a:rPr>
                <a:t> </a:t>
              </a:r>
              <a:r>
                <a:rPr lang="de-DE" sz="1100" dirty="0" err="1">
                  <a:solidFill>
                    <a:schemeClr val="accent6">
                      <a:lumMod val="75000"/>
                    </a:schemeClr>
                  </a:solidFill>
                </a:rPr>
                <a:t>understood</a:t>
              </a:r>
              <a:r>
                <a:rPr lang="de-DE" sz="1100" dirty="0">
                  <a:solidFill>
                    <a:schemeClr val="accent6">
                      <a:lumMod val="75000"/>
                    </a:schemeClr>
                  </a:solidFill>
                </a:rPr>
                <a:t>,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 err="1">
                  <a:solidFill>
                    <a:schemeClr val="accent6">
                      <a:lumMod val="75000"/>
                    </a:schemeClr>
                  </a:solidFill>
                </a:rPr>
                <a:t>no</a:t>
              </a:r>
              <a:r>
                <a:rPr lang="de-DE" sz="1100" dirty="0">
                  <a:solidFill>
                    <a:schemeClr val="accent6">
                      <a:lumMod val="75000"/>
                    </a:schemeClr>
                  </a:solidFill>
                </a:rPr>
                <a:t> reliable models</a:t>
              </a:r>
            </a:p>
            <a:p>
              <a:endParaRPr lang="de-DE" sz="11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4" name="Gruppieren 33"/>
          <p:cNvGrpSpPr/>
          <p:nvPr/>
        </p:nvGrpSpPr>
        <p:grpSpPr>
          <a:xfrm>
            <a:off x="4393262" y="846729"/>
            <a:ext cx="2289430" cy="1296395"/>
            <a:chOff x="4393262" y="846729"/>
            <a:chExt cx="2289430" cy="1296395"/>
          </a:xfrm>
        </p:grpSpPr>
        <p:sp>
          <p:nvSpPr>
            <p:cNvPr id="80" name="Ellipse 79"/>
            <p:cNvSpPr/>
            <p:nvPr/>
          </p:nvSpPr>
          <p:spPr>
            <a:xfrm>
              <a:off x="4393262" y="846729"/>
              <a:ext cx="2085845" cy="1296395"/>
            </a:xfrm>
            <a:prstGeom prst="ellipse">
              <a:avLst/>
            </a:prstGeom>
            <a:solidFill>
              <a:schemeClr val="accent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Textfeld 103"/>
            <p:cNvSpPr txBox="1"/>
            <p:nvPr/>
          </p:nvSpPr>
          <p:spPr>
            <a:xfrm>
              <a:off x="4598750" y="1020953"/>
              <a:ext cx="2083942" cy="8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rgbClr val="C00000"/>
                  </a:solidFill>
                </a:rPr>
                <a:t>inverse dynamics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bg1">
                      <a:lumMod val="50000"/>
                    </a:schemeClr>
                  </a:solidFill>
                </a:rPr>
                <a:t>measure of external forces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rgbClr val="C00000"/>
                  </a:solidFill>
                </a:rPr>
                <a:t>distribution of body mass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rgbClr val="C00000"/>
                  </a:solidFill>
                </a:rPr>
                <a:t>numerical errors</a:t>
              </a:r>
            </a:p>
          </p:txBody>
        </p:sp>
      </p:grpSp>
      <p:grpSp>
        <p:nvGrpSpPr>
          <p:cNvPr id="33" name="Gruppieren 32"/>
          <p:cNvGrpSpPr/>
          <p:nvPr/>
        </p:nvGrpSpPr>
        <p:grpSpPr>
          <a:xfrm>
            <a:off x="2458161" y="826566"/>
            <a:ext cx="2085845" cy="1296395"/>
            <a:chOff x="2458161" y="826566"/>
            <a:chExt cx="2085845" cy="1296395"/>
          </a:xfrm>
        </p:grpSpPr>
        <p:sp>
          <p:nvSpPr>
            <p:cNvPr id="84" name="Ellipse 83"/>
            <p:cNvSpPr/>
            <p:nvPr/>
          </p:nvSpPr>
          <p:spPr>
            <a:xfrm>
              <a:off x="2458161" y="826566"/>
              <a:ext cx="2085845" cy="1296395"/>
            </a:xfrm>
            <a:prstGeom prst="ellipse">
              <a:avLst/>
            </a:prstGeom>
            <a:solidFill>
              <a:schemeClr val="accent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Textfeld 102"/>
            <p:cNvSpPr txBox="1"/>
            <p:nvPr/>
          </p:nvSpPr>
          <p:spPr>
            <a:xfrm>
              <a:off x="2693738" y="1001996"/>
              <a:ext cx="1600260" cy="8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rgbClr val="00B050"/>
                  </a:solidFill>
                </a:rPr>
                <a:t>inverse kinematics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bg1">
                      <a:lumMod val="50000"/>
                    </a:schemeClr>
                  </a:solidFill>
                </a:rPr>
                <a:t>drift of markers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bg1">
                      <a:lumMod val="50000"/>
                    </a:schemeClr>
                  </a:solidFill>
                </a:rPr>
                <a:t>joint modelling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bg1">
                      <a:lumMod val="50000"/>
                    </a:schemeClr>
                  </a:solidFill>
                </a:rPr>
                <a:t>numerical errors</a:t>
              </a:r>
            </a:p>
          </p:txBody>
        </p:sp>
      </p:grpSp>
      <p:grpSp>
        <p:nvGrpSpPr>
          <p:cNvPr id="32" name="Gruppieren 31"/>
          <p:cNvGrpSpPr/>
          <p:nvPr/>
        </p:nvGrpSpPr>
        <p:grpSpPr>
          <a:xfrm>
            <a:off x="57467" y="709140"/>
            <a:ext cx="2867323" cy="1439141"/>
            <a:chOff x="57467" y="709140"/>
            <a:chExt cx="2867323" cy="1439141"/>
          </a:xfrm>
        </p:grpSpPr>
        <p:sp>
          <p:nvSpPr>
            <p:cNvPr id="76" name="Ellipse 75"/>
            <p:cNvSpPr/>
            <p:nvPr/>
          </p:nvSpPr>
          <p:spPr>
            <a:xfrm>
              <a:off x="57467" y="709140"/>
              <a:ext cx="2771798" cy="1439141"/>
            </a:xfrm>
            <a:prstGeom prst="ellipse">
              <a:avLst/>
            </a:prstGeom>
            <a:solidFill>
              <a:schemeClr val="accent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Textfeld 99"/>
            <p:cNvSpPr txBox="1"/>
            <p:nvPr/>
          </p:nvSpPr>
          <p:spPr>
            <a:xfrm>
              <a:off x="255914" y="983998"/>
              <a:ext cx="2668876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chemeClr val="bg1">
                      <a:lumMod val="50000"/>
                    </a:schemeClr>
                  </a:solidFill>
                </a:rPr>
                <a:t>marker placement &amp; tracking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bg1">
                      <a:lumMod val="50000"/>
                    </a:schemeClr>
                  </a:solidFill>
                </a:rPr>
                <a:t>real vs. virtual markers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bg1">
                      <a:lumMod val="50000"/>
                    </a:schemeClr>
                  </a:solidFill>
                </a:rPr>
                <a:t>tracking accuracy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100" dirty="0">
                  <a:solidFill>
                    <a:schemeClr val="bg1">
                      <a:lumMod val="50000"/>
                    </a:schemeClr>
                  </a:solidFill>
                </a:rPr>
                <a:t>repeatability</a:t>
              </a:r>
            </a:p>
            <a:p>
              <a:endParaRPr lang="de-DE" sz="1100" dirty="0">
                <a:solidFill>
                  <a:schemeClr val="tx2"/>
                </a:solidFill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Project Difficulties and Sources of Error</a:t>
            </a:r>
          </a:p>
        </p:txBody>
      </p:sp>
      <p:sp>
        <p:nvSpPr>
          <p:cNvPr id="220" name="Inhaltsplatzhalter 2"/>
          <p:cNvSpPr txBox="1">
            <a:spLocks/>
          </p:cNvSpPr>
          <p:nvPr/>
        </p:nvSpPr>
        <p:spPr>
          <a:xfrm>
            <a:off x="457200" y="1066800"/>
            <a:ext cx="8229600" cy="5059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31775" indent="-2317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317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9215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2625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5" name="Rechteck 54"/>
          <p:cNvSpPr/>
          <p:nvPr/>
        </p:nvSpPr>
        <p:spPr>
          <a:xfrm>
            <a:off x="2736279" y="1893683"/>
            <a:ext cx="1331665" cy="5272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alpha val="3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Textfeld 55"/>
          <p:cNvSpPr txBox="1"/>
          <p:nvPr/>
        </p:nvSpPr>
        <p:spPr>
          <a:xfrm>
            <a:off x="2699792" y="1854114"/>
            <a:ext cx="13771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4D81B8"/>
                </a:solidFill>
              </a:rPr>
              <a:t>I</a:t>
            </a:r>
            <a:r>
              <a:rPr lang="de-DE" sz="1100" dirty="0">
                <a:solidFill>
                  <a:srgbClr val="4D81B8"/>
                </a:solidFill>
              </a:rPr>
              <a:t>nverse</a:t>
            </a:r>
            <a:r>
              <a:rPr lang="de-DE" sz="1600" dirty="0">
                <a:solidFill>
                  <a:srgbClr val="4D81B8"/>
                </a:solidFill>
              </a:rPr>
              <a:t> </a:t>
            </a:r>
            <a:r>
              <a:rPr lang="de-DE" sz="1600" b="1" dirty="0">
                <a:solidFill>
                  <a:srgbClr val="4D81B8"/>
                </a:solidFill>
              </a:rPr>
              <a:t>K</a:t>
            </a:r>
            <a:r>
              <a:rPr lang="de-DE" sz="1100" dirty="0">
                <a:solidFill>
                  <a:srgbClr val="4D81B8"/>
                </a:solidFill>
              </a:rPr>
              <a:t>inematics</a:t>
            </a:r>
          </a:p>
        </p:txBody>
      </p:sp>
      <p:sp>
        <p:nvSpPr>
          <p:cNvPr id="57" name="Textfeld 56"/>
          <p:cNvSpPr txBox="1"/>
          <p:nvPr/>
        </p:nvSpPr>
        <p:spPr>
          <a:xfrm>
            <a:off x="2699792" y="2134913"/>
            <a:ext cx="11351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4D81B8"/>
                </a:solidFill>
              </a:rPr>
              <a:t>joint angles</a:t>
            </a:r>
          </a:p>
        </p:txBody>
      </p:sp>
      <p:sp>
        <p:nvSpPr>
          <p:cNvPr id="59" name="Rechteck 58"/>
          <p:cNvSpPr/>
          <p:nvPr/>
        </p:nvSpPr>
        <p:spPr>
          <a:xfrm>
            <a:off x="471764" y="1883253"/>
            <a:ext cx="1535176" cy="5272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  <a:alpha val="3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Textfeld 59"/>
          <p:cNvSpPr txBox="1"/>
          <p:nvPr/>
        </p:nvSpPr>
        <p:spPr>
          <a:xfrm>
            <a:off x="467544" y="1854114"/>
            <a:ext cx="13771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</a:t>
            </a:r>
            <a:r>
              <a:rPr lang="de-DE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tion </a:t>
            </a:r>
            <a:r>
              <a:rPr lang="de-DE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Cap</a:t>
            </a:r>
            <a:r>
              <a:rPr lang="de-DE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ture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467545" y="2134913"/>
            <a:ext cx="15671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marker trajectories</a:t>
            </a:r>
          </a:p>
        </p:txBody>
      </p:sp>
      <p:sp>
        <p:nvSpPr>
          <p:cNvPr id="62" name="Pfeil nach rechts 61"/>
          <p:cNvSpPr/>
          <p:nvPr/>
        </p:nvSpPr>
        <p:spPr>
          <a:xfrm>
            <a:off x="6228184" y="2034442"/>
            <a:ext cx="409040" cy="20640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  <a:alpha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Rechteck 62"/>
          <p:cNvSpPr/>
          <p:nvPr/>
        </p:nvSpPr>
        <p:spPr>
          <a:xfrm>
            <a:off x="6808468" y="1886105"/>
            <a:ext cx="1795980" cy="5243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>
                <a:alpha val="35000"/>
              </a:srgb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Textfeld 63"/>
          <p:cNvSpPr txBox="1"/>
          <p:nvPr/>
        </p:nvSpPr>
        <p:spPr>
          <a:xfrm>
            <a:off x="6804248" y="1854114"/>
            <a:ext cx="194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C00000"/>
                </a:solidFill>
              </a:rPr>
              <a:t>M</a:t>
            </a:r>
            <a:r>
              <a:rPr lang="de-DE" sz="1100" dirty="0">
                <a:solidFill>
                  <a:srgbClr val="C00000"/>
                </a:solidFill>
              </a:rPr>
              <a:t>usculoskeletal</a:t>
            </a:r>
            <a:r>
              <a:rPr lang="de-DE" sz="1600" dirty="0">
                <a:solidFill>
                  <a:srgbClr val="C00000"/>
                </a:solidFill>
              </a:rPr>
              <a:t> </a:t>
            </a:r>
            <a:r>
              <a:rPr lang="de-DE" sz="1600" b="1" dirty="0">
                <a:solidFill>
                  <a:srgbClr val="C00000"/>
                </a:solidFill>
              </a:rPr>
              <a:t>S</a:t>
            </a:r>
            <a:r>
              <a:rPr lang="de-DE" sz="1100" dirty="0">
                <a:solidFill>
                  <a:srgbClr val="C00000"/>
                </a:solidFill>
              </a:rPr>
              <a:t>imulation</a:t>
            </a:r>
          </a:p>
        </p:txBody>
      </p:sp>
      <p:sp>
        <p:nvSpPr>
          <p:cNvPr id="65" name="Textfeld 64"/>
          <p:cNvSpPr txBox="1"/>
          <p:nvPr/>
        </p:nvSpPr>
        <p:spPr>
          <a:xfrm>
            <a:off x="6814902" y="2127179"/>
            <a:ext cx="18718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C00000"/>
                </a:solidFill>
              </a:rPr>
              <a:t>muscle activation and forces</a:t>
            </a:r>
          </a:p>
        </p:txBody>
      </p:sp>
      <p:sp>
        <p:nvSpPr>
          <p:cNvPr id="66" name="Rechteck 65"/>
          <p:cNvSpPr/>
          <p:nvPr/>
        </p:nvSpPr>
        <p:spPr>
          <a:xfrm>
            <a:off x="4783295" y="1886105"/>
            <a:ext cx="1277564" cy="5243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50">
                <a:alpha val="35000"/>
              </a:srgb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Textfeld 66"/>
          <p:cNvSpPr txBox="1"/>
          <p:nvPr/>
        </p:nvSpPr>
        <p:spPr>
          <a:xfrm>
            <a:off x="4779075" y="1854114"/>
            <a:ext cx="13771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00B050"/>
                </a:solidFill>
              </a:rPr>
              <a:t>I</a:t>
            </a:r>
            <a:r>
              <a:rPr lang="de-DE" sz="1100" dirty="0">
                <a:solidFill>
                  <a:srgbClr val="00B050"/>
                </a:solidFill>
              </a:rPr>
              <a:t>nverse</a:t>
            </a:r>
            <a:r>
              <a:rPr lang="de-DE" sz="1600" dirty="0">
                <a:solidFill>
                  <a:srgbClr val="00B050"/>
                </a:solidFill>
              </a:rPr>
              <a:t> </a:t>
            </a:r>
            <a:r>
              <a:rPr lang="de-DE" sz="1600" b="1" dirty="0">
                <a:solidFill>
                  <a:srgbClr val="00B050"/>
                </a:solidFill>
              </a:rPr>
              <a:t>D</a:t>
            </a:r>
            <a:r>
              <a:rPr lang="de-DE" sz="1100" dirty="0">
                <a:solidFill>
                  <a:srgbClr val="00B050"/>
                </a:solidFill>
              </a:rPr>
              <a:t>ynamics</a:t>
            </a:r>
          </a:p>
        </p:txBody>
      </p:sp>
      <p:sp>
        <p:nvSpPr>
          <p:cNvPr id="68" name="Textfeld 67"/>
          <p:cNvSpPr txBox="1"/>
          <p:nvPr/>
        </p:nvSpPr>
        <p:spPr>
          <a:xfrm>
            <a:off x="4789730" y="2127179"/>
            <a:ext cx="10455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00B050"/>
                </a:solidFill>
              </a:rPr>
              <a:t>forces, torques</a:t>
            </a:r>
          </a:p>
        </p:txBody>
      </p:sp>
      <p:sp>
        <p:nvSpPr>
          <p:cNvPr id="69" name="Pfeil nach rechts 68"/>
          <p:cNvSpPr/>
          <p:nvPr/>
        </p:nvSpPr>
        <p:spPr>
          <a:xfrm>
            <a:off x="4219346" y="2034442"/>
            <a:ext cx="409040" cy="20640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  <a:alpha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Rechteck 76"/>
          <p:cNvSpPr/>
          <p:nvPr/>
        </p:nvSpPr>
        <p:spPr>
          <a:xfrm>
            <a:off x="2736279" y="5340777"/>
            <a:ext cx="1331665" cy="5272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alpha val="3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Textfeld 78"/>
          <p:cNvSpPr txBox="1"/>
          <p:nvPr/>
        </p:nvSpPr>
        <p:spPr>
          <a:xfrm>
            <a:off x="2699792" y="5582007"/>
            <a:ext cx="11351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4D81B8"/>
                </a:solidFill>
              </a:rPr>
              <a:t>joint angles</a:t>
            </a:r>
          </a:p>
        </p:txBody>
      </p:sp>
      <p:sp>
        <p:nvSpPr>
          <p:cNvPr id="81" name="Rechteck 80"/>
          <p:cNvSpPr/>
          <p:nvPr/>
        </p:nvSpPr>
        <p:spPr>
          <a:xfrm>
            <a:off x="471764" y="5330347"/>
            <a:ext cx="1535176" cy="5272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  <a:alpha val="3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Textfeld 81"/>
          <p:cNvSpPr txBox="1"/>
          <p:nvPr/>
        </p:nvSpPr>
        <p:spPr>
          <a:xfrm>
            <a:off x="467544" y="5301208"/>
            <a:ext cx="1464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</a:t>
            </a:r>
            <a:r>
              <a:rPr lang="de-DE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tion </a:t>
            </a:r>
            <a:r>
              <a:rPr lang="de-DE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Sim</a:t>
            </a:r>
            <a:r>
              <a:rPr lang="de-DE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ulation</a:t>
            </a:r>
          </a:p>
        </p:txBody>
      </p:sp>
      <p:sp>
        <p:nvSpPr>
          <p:cNvPr id="83" name="Textfeld 82"/>
          <p:cNvSpPr txBox="1"/>
          <p:nvPr/>
        </p:nvSpPr>
        <p:spPr>
          <a:xfrm>
            <a:off x="467545" y="5582007"/>
            <a:ext cx="15671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marker trajectories</a:t>
            </a:r>
          </a:p>
        </p:txBody>
      </p:sp>
      <p:sp>
        <p:nvSpPr>
          <p:cNvPr id="85" name="Rechteck 84"/>
          <p:cNvSpPr/>
          <p:nvPr/>
        </p:nvSpPr>
        <p:spPr>
          <a:xfrm>
            <a:off x="6808468" y="5333199"/>
            <a:ext cx="1795980" cy="5243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>
                <a:alpha val="35000"/>
              </a:srgb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Textfeld 86"/>
          <p:cNvSpPr txBox="1"/>
          <p:nvPr/>
        </p:nvSpPr>
        <p:spPr>
          <a:xfrm>
            <a:off x="6814902" y="5574273"/>
            <a:ext cx="18718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C00000"/>
                </a:solidFill>
              </a:rPr>
              <a:t>muscle activation and forces</a:t>
            </a:r>
          </a:p>
        </p:txBody>
      </p:sp>
      <p:sp>
        <p:nvSpPr>
          <p:cNvPr id="88" name="Rechteck 87"/>
          <p:cNvSpPr/>
          <p:nvPr/>
        </p:nvSpPr>
        <p:spPr>
          <a:xfrm>
            <a:off x="4783295" y="5333199"/>
            <a:ext cx="1277564" cy="5243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50">
                <a:alpha val="35000"/>
              </a:srgb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Textfeld 89"/>
          <p:cNvSpPr txBox="1"/>
          <p:nvPr/>
        </p:nvSpPr>
        <p:spPr>
          <a:xfrm>
            <a:off x="4789730" y="5574273"/>
            <a:ext cx="10455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00B050"/>
                </a:solidFill>
              </a:rPr>
              <a:t>forces, torques</a:t>
            </a:r>
          </a:p>
        </p:txBody>
      </p:sp>
      <p:sp>
        <p:nvSpPr>
          <p:cNvPr id="93" name="Textfeld 92"/>
          <p:cNvSpPr txBox="1"/>
          <p:nvPr/>
        </p:nvSpPr>
        <p:spPr>
          <a:xfrm>
            <a:off x="2699792" y="5301208"/>
            <a:ext cx="13771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4D81B8"/>
                </a:solidFill>
              </a:rPr>
              <a:t>F</a:t>
            </a:r>
            <a:r>
              <a:rPr lang="de-DE" sz="1100" dirty="0">
                <a:solidFill>
                  <a:srgbClr val="4D81B8"/>
                </a:solidFill>
              </a:rPr>
              <a:t>orward </a:t>
            </a:r>
            <a:r>
              <a:rPr lang="de-DE" sz="1600" b="1" dirty="0">
                <a:solidFill>
                  <a:srgbClr val="4D81B8"/>
                </a:solidFill>
              </a:rPr>
              <a:t>K</a:t>
            </a:r>
            <a:r>
              <a:rPr lang="de-DE" sz="1100" dirty="0">
                <a:solidFill>
                  <a:srgbClr val="4D81B8"/>
                </a:solidFill>
              </a:rPr>
              <a:t>inematics</a:t>
            </a:r>
          </a:p>
        </p:txBody>
      </p:sp>
      <p:sp>
        <p:nvSpPr>
          <p:cNvPr id="94" name="Textfeld 93"/>
          <p:cNvSpPr txBox="1"/>
          <p:nvPr/>
        </p:nvSpPr>
        <p:spPr>
          <a:xfrm>
            <a:off x="4779075" y="5301208"/>
            <a:ext cx="13771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00B050"/>
                </a:solidFill>
              </a:rPr>
              <a:t>F</a:t>
            </a:r>
            <a:r>
              <a:rPr lang="de-DE" sz="1100" dirty="0">
                <a:solidFill>
                  <a:srgbClr val="00B050"/>
                </a:solidFill>
              </a:rPr>
              <a:t>orward</a:t>
            </a:r>
            <a:r>
              <a:rPr lang="de-DE" sz="1600" dirty="0">
                <a:solidFill>
                  <a:srgbClr val="00B050"/>
                </a:solidFill>
              </a:rPr>
              <a:t> </a:t>
            </a:r>
            <a:r>
              <a:rPr lang="de-DE" sz="1600" b="1" dirty="0">
                <a:solidFill>
                  <a:srgbClr val="00B050"/>
                </a:solidFill>
              </a:rPr>
              <a:t>D</a:t>
            </a:r>
            <a:r>
              <a:rPr lang="de-DE" sz="1100" dirty="0">
                <a:solidFill>
                  <a:srgbClr val="00B050"/>
                </a:solidFill>
              </a:rPr>
              <a:t>ynamics</a:t>
            </a:r>
          </a:p>
        </p:txBody>
      </p:sp>
      <p:sp>
        <p:nvSpPr>
          <p:cNvPr id="95" name="Textfeld 94"/>
          <p:cNvSpPr txBox="1"/>
          <p:nvPr/>
        </p:nvSpPr>
        <p:spPr>
          <a:xfrm>
            <a:off x="6804248" y="5301208"/>
            <a:ext cx="194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C00000"/>
                </a:solidFill>
              </a:rPr>
              <a:t>M</a:t>
            </a:r>
            <a:r>
              <a:rPr lang="de-DE" sz="1100" dirty="0">
                <a:solidFill>
                  <a:srgbClr val="C00000"/>
                </a:solidFill>
              </a:rPr>
              <a:t>usculoskeletal</a:t>
            </a:r>
            <a:r>
              <a:rPr lang="de-DE" sz="1600" dirty="0">
                <a:solidFill>
                  <a:srgbClr val="C00000"/>
                </a:solidFill>
              </a:rPr>
              <a:t> </a:t>
            </a:r>
            <a:r>
              <a:rPr lang="de-DE" sz="1600" b="1" dirty="0">
                <a:solidFill>
                  <a:srgbClr val="C00000"/>
                </a:solidFill>
              </a:rPr>
              <a:t>M</a:t>
            </a:r>
            <a:r>
              <a:rPr lang="de-DE" sz="1100" dirty="0">
                <a:solidFill>
                  <a:srgbClr val="C00000"/>
                </a:solidFill>
              </a:rPr>
              <a:t>odelling</a:t>
            </a:r>
          </a:p>
        </p:txBody>
      </p:sp>
      <p:sp>
        <p:nvSpPr>
          <p:cNvPr id="96" name="Pfeil nach rechts 95"/>
          <p:cNvSpPr/>
          <p:nvPr/>
        </p:nvSpPr>
        <p:spPr>
          <a:xfrm rot="10800000">
            <a:off x="2165467" y="5480722"/>
            <a:ext cx="409040" cy="20640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  <a:alpha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Pfeil nach rechts 96"/>
          <p:cNvSpPr/>
          <p:nvPr/>
        </p:nvSpPr>
        <p:spPr>
          <a:xfrm rot="10800000">
            <a:off x="4222198" y="5480722"/>
            <a:ext cx="409040" cy="20640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  <a:alpha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Pfeil nach rechts 97"/>
          <p:cNvSpPr/>
          <p:nvPr/>
        </p:nvSpPr>
        <p:spPr>
          <a:xfrm rot="10800000">
            <a:off x="6231102" y="5480722"/>
            <a:ext cx="409040" cy="20640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  <a:alpha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Pfeil nach rechts 98"/>
          <p:cNvSpPr/>
          <p:nvPr/>
        </p:nvSpPr>
        <p:spPr>
          <a:xfrm>
            <a:off x="2173964" y="2038310"/>
            <a:ext cx="409040" cy="20640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  <a:alpha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94272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solidFill>
            <a:srgbClr val="4D81B8"/>
          </a:solidFill>
        </p:spPr>
        <p:txBody>
          <a:bodyPr>
            <a:normAutofit fontScale="90000"/>
          </a:bodyPr>
          <a:lstStyle/>
          <a:p>
            <a:pPr algn="l"/>
            <a:br>
              <a:rPr lang="de-DE" b="0" dirty="0"/>
            </a:br>
            <a:r>
              <a:rPr lang="de-DE" b="0" dirty="0"/>
              <a:t> </a:t>
            </a:r>
            <a:br>
              <a:rPr lang="de-DE" b="0" dirty="0"/>
            </a:br>
            <a:r>
              <a:rPr lang="de-DE" sz="4000" b="0" spc="300" dirty="0"/>
              <a:t>Thanks for your attention!</a:t>
            </a:r>
            <a:br>
              <a:rPr lang="de-DE" sz="4000" b="0" dirty="0"/>
            </a:br>
            <a:r>
              <a:rPr lang="de-DE" sz="1000" b="0" dirty="0"/>
              <a:t> </a:t>
            </a:r>
            <a:r>
              <a:rPr lang="de-DE" sz="21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From Motion Capture to Musculoskeletal</a:t>
            </a:r>
            <a:r>
              <a:rPr lang="de-DE" sz="24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de-DE" sz="21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Simulation and (not quite) back</a:t>
            </a:r>
            <a:br>
              <a:rPr lang="de-DE" sz="21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r>
              <a:rPr lang="de-DE" sz="11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br>
              <a:rPr lang="de-DE" sz="9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r>
              <a:rPr lang="de-DE" sz="2700" b="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br>
              <a:rPr lang="de-DE" b="0" dirty="0"/>
            </a:br>
            <a:endParaRPr lang="en-US" dirty="0"/>
          </a:p>
        </p:txBody>
      </p:sp>
      <p:sp>
        <p:nvSpPr>
          <p:cNvPr id="163" name="Textfeld 162"/>
          <p:cNvSpPr txBox="1"/>
          <p:nvPr/>
        </p:nvSpPr>
        <p:spPr>
          <a:xfrm>
            <a:off x="3011718" y="4221088"/>
            <a:ext cx="31205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dirty="0">
                <a:solidFill>
                  <a:schemeClr val="accent1"/>
                </a:solidFill>
              </a:rPr>
              <a:t>Questions?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726888" y="1440160"/>
            <a:ext cx="5690222" cy="2492896"/>
            <a:chOff x="1791765" y="3717032"/>
            <a:chExt cx="5690222" cy="249289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8462" y="3717032"/>
              <a:ext cx="3083698" cy="2492896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1791765" y="4005064"/>
              <a:ext cx="1152128" cy="1368978"/>
              <a:chOff x="1691680" y="3933056"/>
              <a:chExt cx="1152128" cy="1368978"/>
            </a:xfrm>
          </p:grpSpPr>
          <p:sp>
            <p:nvSpPr>
              <p:cNvPr id="12" name="Textfeld 35"/>
              <p:cNvSpPr txBox="1"/>
              <p:nvPr/>
            </p:nvSpPr>
            <p:spPr>
              <a:xfrm>
                <a:off x="1691680" y="3933056"/>
                <a:ext cx="9361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chemeClr val="tx2"/>
                    </a:solidFill>
                  </a:rPr>
                  <a:t>Theory </a:t>
                </a:r>
              </a:p>
            </p:txBody>
          </p:sp>
          <p:sp>
            <p:nvSpPr>
              <p:cNvPr id="13" name="Textfeld 35"/>
              <p:cNvSpPr txBox="1"/>
              <p:nvPr/>
            </p:nvSpPr>
            <p:spPr>
              <a:xfrm>
                <a:off x="1691680" y="4963480"/>
                <a:ext cx="9361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chemeClr val="tx2"/>
                    </a:solidFill>
                  </a:rPr>
                  <a:t>Practice</a:t>
                </a:r>
              </a:p>
            </p:txBody>
          </p:sp>
          <p:sp>
            <p:nvSpPr>
              <p:cNvPr id="14" name="Textfeld 35"/>
              <p:cNvSpPr txBox="1"/>
              <p:nvPr/>
            </p:nvSpPr>
            <p:spPr>
              <a:xfrm>
                <a:off x="1907704" y="4448268"/>
                <a:ext cx="9361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chemeClr val="tx2"/>
                    </a:solidFill>
                  </a:rPr>
                  <a:t>vs.</a:t>
                </a: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329859" y="4005064"/>
              <a:ext cx="1152128" cy="1368978"/>
              <a:chOff x="1691680" y="3933056"/>
              <a:chExt cx="1152128" cy="1368978"/>
            </a:xfrm>
          </p:grpSpPr>
          <p:sp>
            <p:nvSpPr>
              <p:cNvPr id="9" name="Textfeld 35"/>
              <p:cNvSpPr txBox="1"/>
              <p:nvPr/>
            </p:nvSpPr>
            <p:spPr>
              <a:xfrm>
                <a:off x="1691680" y="3933056"/>
                <a:ext cx="9361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chemeClr val="tx2"/>
                    </a:solidFill>
                  </a:rPr>
                  <a:t>Seminar </a:t>
                </a:r>
              </a:p>
            </p:txBody>
          </p:sp>
          <p:sp>
            <p:nvSpPr>
              <p:cNvPr id="10" name="Textfeld 35"/>
              <p:cNvSpPr txBox="1"/>
              <p:nvPr/>
            </p:nvSpPr>
            <p:spPr>
              <a:xfrm>
                <a:off x="1691680" y="4963480"/>
                <a:ext cx="9361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chemeClr val="tx2"/>
                    </a:solidFill>
                  </a:rPr>
                  <a:t>Project</a:t>
                </a:r>
              </a:p>
            </p:txBody>
          </p:sp>
          <p:sp>
            <p:nvSpPr>
              <p:cNvPr id="11" name="Textfeld 35"/>
              <p:cNvSpPr txBox="1"/>
              <p:nvPr/>
            </p:nvSpPr>
            <p:spPr>
              <a:xfrm>
                <a:off x="1907704" y="4448268"/>
                <a:ext cx="9361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chemeClr val="tx2"/>
                    </a:solidFill>
                  </a:rPr>
                  <a:t>vs.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1484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Assuming that sEMG is a valid estimator ...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620672" y="2348768"/>
            <a:ext cx="8229600" cy="5059363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547664" y="1556792"/>
            <a:ext cx="6215886" cy="3696658"/>
            <a:chOff x="1659582" y="1460534"/>
            <a:chExt cx="6215886" cy="369665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" name="Textfeld 118"/>
                <p:cNvSpPr txBox="1"/>
                <p:nvPr/>
              </p:nvSpPr>
              <p:spPr>
                <a:xfrm>
                  <a:off x="1659583" y="1484784"/>
                  <a:ext cx="5936753" cy="78188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de-DE" sz="160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sup>
                          <m:e>
                            <m:sSup>
                              <m:sSupPr>
                                <m:ctrlPr>
                                  <a:rPr lang="de-DE" sz="160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  <m:r>
                          <a:rPr lang="de-DE" sz="16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nary>
                          <m:naryPr>
                            <m:chr m:val="∑"/>
                            <m:ctrlPr>
                              <a:rPr lang="de-DE" sz="16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de-DE" sz="16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de-DE" sz="16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sub>
                            </m:sSub>
                          </m:sup>
                          <m:e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sSup>
                              <m:sSupPr>
                                <m:ctrlP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p>
                                      <m:sSupPr>
                                        <m:ctrlP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p>
                                        <m: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∗</m:t>
                                        </m:r>
                                      </m:sup>
                                    </m:sSup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   </m:t>
                                    </m:r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𝑒𝑥𝑝</m:t>
                                    </m:r>
                                  </m:sub>
                                </m:sSub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de-DE" sz="1600" i="1"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nary>
                              <m:naryPr>
                                <m:chr m:val="∑"/>
                                <m:ctrlP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de-DE" sz="1600" i="1">
                                            <a:solidFill>
                                              <a:schemeClr val="accent5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600" i="1">
                                            <a:solidFill>
                                              <a:schemeClr val="accent5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  <m:sub>
                                        <m:r>
                                          <a:rPr lang="de-DE" sz="1600" i="1">
                                            <a:solidFill>
                                              <a:schemeClr val="accent5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sub>
                                </m:sSub>
                              </m:sup>
                              <m:e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de-DE" sz="16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6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de-DE" sz="16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de-DE" sz="1600" i="1">
                                            <a:solidFill>
                                              <a:schemeClr val="accent5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600" i="1">
                                            <a:solidFill>
                                              <a:schemeClr val="accent5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de-DE" sz="1600" i="1">
                                            <a:solidFill>
                                              <a:schemeClr val="accent5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  <m:r>
                                          <a:rPr lang="de-DE" sz="1600" i="1">
                                            <a:solidFill>
                                              <a:schemeClr val="accent5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,   </m:t>
                                        </m:r>
                                        <m:r>
                                          <a:rPr lang="de-DE" sz="1600" b="0" i="1" smtClean="0">
                                            <a:solidFill>
                                              <a:schemeClr val="accent5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𝑒𝑚𝑔</m:t>
                                        </m:r>
                                      </m:sub>
                                    </m:sSub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nary>
                          </m:e>
                        </m:nary>
                        <m:groupChr>
                          <m:groupChrPr>
                            <m:chr m:val="→"/>
                            <m:vertJc m:val="bot"/>
                            <m:ctrlPr>
                              <a:rPr lang="de-DE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groupChrPr>
                          <m:e>
                            <m:r>
                              <m:rPr>
                                <m:brk m:alnAt="2"/>
                              </m:rPr>
                              <a:rPr lang="de-DE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          </m:t>
                            </m:r>
                          </m:e>
                        </m:groupChr>
                        <m:r>
                          <a:rPr lang="de-DE" sz="16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   </m:t>
                        </m:r>
                        <m:r>
                          <a:rPr lang="de-DE" sz="16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𝑚𝑖𝑛</m:t>
                        </m:r>
                      </m:oMath>
                    </m:oMathPara>
                  </a14:m>
                  <a:endParaRPr lang="de-DE" sz="1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53" name="Textfeld 1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59583" y="1484784"/>
                  <a:ext cx="5936753" cy="78188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0" name="Rectangle 79"/>
            <p:cNvSpPr/>
            <p:nvPr/>
          </p:nvSpPr>
          <p:spPr>
            <a:xfrm>
              <a:off x="4427984" y="1460534"/>
              <a:ext cx="2160240" cy="806132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Textfeld 118"/>
                <p:cNvSpPr txBox="1"/>
                <p:nvPr/>
              </p:nvSpPr>
              <p:spPr>
                <a:xfrm>
                  <a:off x="4572000" y="2943752"/>
                  <a:ext cx="3303468" cy="72827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de-DE" sz="160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de-DE" sz="1600" i="1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de-DE" sz="1600" i="1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sub>
                            </m:sSub>
                          </m:sup>
                          <m:e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de-DE" sz="16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16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𝐶𝑜𝑟𝑟</m:t>
                            </m:r>
                            <m:d>
                              <m:dPr>
                                <m:ctrlPr>
                                  <a:rPr lang="de-DE" sz="1600" b="0" i="1" smtClean="0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de-DE" sz="1600" b="0" i="1" smtClean="0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   </m:t>
                                    </m:r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𝑒𝑚𝑔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de-DE" sz="16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groupChr>
                              <m:groupChrPr>
                                <m:chr m:val="→"/>
                                <m:vertJc m:val="bot"/>
                                <m:ctrlPr>
                                  <a:rPr lang="de-DE" sz="1600" i="1" smtClean="0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groupChrPr>
                              <m:e>
                                <m:r>
                                  <m:rPr>
                                    <m:brk m:alnAt="2"/>
                                  </m:rP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          </m:t>
                                </m:r>
                              </m:e>
                            </m:groupChr>
                            <m:r>
                              <a:rPr lang="de-DE" sz="1600" i="1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   </m:t>
                            </m:r>
                            <m:r>
                              <a:rPr lang="de-DE" sz="16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𝑚𝑎𝑥</m:t>
                            </m:r>
                          </m:e>
                        </m:nary>
                      </m:oMath>
                    </m:oMathPara>
                  </a14:m>
                  <a:endParaRPr lang="de-DE" sz="1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84" name="Textfeld 1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72000" y="2943752"/>
                  <a:ext cx="3303468" cy="72827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6" name="Rectangle 85"/>
            <p:cNvSpPr/>
            <p:nvPr/>
          </p:nvSpPr>
          <p:spPr>
            <a:xfrm>
              <a:off x="4572000" y="2910900"/>
              <a:ext cx="2232248" cy="806132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0" name="Textfeld 118"/>
                <p:cNvSpPr txBox="1"/>
                <p:nvPr/>
              </p:nvSpPr>
              <p:spPr>
                <a:xfrm>
                  <a:off x="1659582" y="4375311"/>
                  <a:ext cx="6163289" cy="78188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de-DE" sz="160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de-DE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sup>
                          <m:e>
                            <m:sSup>
                              <m:sSupPr>
                                <m:ctrlPr>
                                  <a:rPr lang="de-DE" sz="160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  <m:r>
                          <a:rPr lang="de-DE" sz="16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nary>
                          <m:naryPr>
                            <m:chr m:val="∑"/>
                            <m:ctrlPr>
                              <a:rPr lang="de-DE" sz="16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de-DE" sz="16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de-DE" sz="16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sub>
                            </m:sSub>
                          </m:sup>
                          <m:e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sSup>
                              <m:sSupPr>
                                <m:ctrlP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p>
                                      <m:sSupPr>
                                        <m:ctrlP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p>
                                        <m: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∗</m:t>
                                        </m:r>
                                      </m:sup>
                                    </m:sSup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   </m:t>
                                    </m:r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𝑒𝑥𝑝</m:t>
                                    </m:r>
                                  </m:sub>
                                </m:sSub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de-DE" sz="16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de-DE" sz="1600" b="0" i="1" smtClean="0"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</m:e>
                        </m:nary>
                        <m:nary>
                          <m:naryPr>
                            <m:chr m:val="∑"/>
                            <m:ctrlPr>
                              <a:rPr lang="de-DE" sz="160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de-DE" sz="1600" i="1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de-DE" sz="1600" i="1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sub>
                            </m:sSub>
                          </m:sup>
                          <m:e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de-DE" sz="1600" i="1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1600" i="1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𝐶𝑜𝑟𝑟</m:t>
                            </m:r>
                            <m:d>
                              <m:dPr>
                                <m:ctrlP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   </m:t>
                                    </m:r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𝑒𝑚𝑔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de-DE" sz="1600" i="1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nary>
                        <m:groupChr>
                          <m:groupChrPr>
                            <m:chr m:val="→"/>
                            <m:vertJc m:val="bot"/>
                            <m:ctrlPr>
                              <a:rPr lang="de-DE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groupChrPr>
                          <m:e>
                            <m:r>
                              <m:rPr>
                                <m:brk m:alnAt="2"/>
                              </m:rPr>
                              <a:rPr lang="de-DE" sz="160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16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          </m:t>
                            </m:r>
                          </m:e>
                        </m:groupChr>
                        <m:r>
                          <a:rPr lang="de-DE" sz="16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   </m:t>
                        </m:r>
                        <m:r>
                          <a:rPr lang="de-DE" sz="16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𝑚𝑖𝑛</m:t>
                        </m:r>
                      </m:oMath>
                    </m:oMathPara>
                  </a14:m>
                  <a:endParaRPr lang="de-DE" sz="1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100" name="Textfeld 1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59582" y="4375311"/>
                  <a:ext cx="6163289" cy="781881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1" name="Pfeil nach rechts 98"/>
            <p:cNvSpPr/>
            <p:nvPr/>
          </p:nvSpPr>
          <p:spPr>
            <a:xfrm rot="5400000">
              <a:off x="5458803" y="2473207"/>
              <a:ext cx="409040" cy="206402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  <a:alpha val="7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427984" y="4351060"/>
              <a:ext cx="2376264" cy="806132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Pfeil nach rechts 98"/>
            <p:cNvSpPr/>
            <p:nvPr/>
          </p:nvSpPr>
          <p:spPr>
            <a:xfrm rot="5400000">
              <a:off x="5458803" y="3930845"/>
              <a:ext cx="409040" cy="206402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  <a:alpha val="7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54" y="1268760"/>
            <a:ext cx="3759154" cy="427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298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596336" cy="86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Recap: Why EMG Based Activation Estimation?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30514" y="908720"/>
            <a:ext cx="2931687" cy="1824150"/>
            <a:chOff x="3022802" y="901154"/>
            <a:chExt cx="2931687" cy="1824150"/>
          </a:xfrm>
        </p:grpSpPr>
        <p:grpSp>
          <p:nvGrpSpPr>
            <p:cNvPr id="8" name="Gruppieren 5"/>
            <p:cNvGrpSpPr/>
            <p:nvPr/>
          </p:nvGrpSpPr>
          <p:grpSpPr>
            <a:xfrm>
              <a:off x="3203848" y="901154"/>
              <a:ext cx="2016224" cy="1355262"/>
              <a:chOff x="2411760" y="1969578"/>
              <a:chExt cx="3728723" cy="2506368"/>
            </a:xfrm>
          </p:grpSpPr>
          <p:grpSp>
            <p:nvGrpSpPr>
              <p:cNvPr id="9" name="Gruppieren 6"/>
              <p:cNvGrpSpPr/>
              <p:nvPr/>
            </p:nvGrpSpPr>
            <p:grpSpPr>
              <a:xfrm>
                <a:off x="2411760" y="2438750"/>
                <a:ext cx="2847650" cy="2037196"/>
                <a:chOff x="2411760" y="2438750"/>
                <a:chExt cx="2847650" cy="2037196"/>
              </a:xfrm>
            </p:grpSpPr>
            <p:grpSp>
              <p:nvGrpSpPr>
                <p:cNvPr id="11" name="Gruppieren 8"/>
                <p:cNvGrpSpPr/>
                <p:nvPr/>
              </p:nvGrpSpPr>
              <p:grpSpPr>
                <a:xfrm>
                  <a:off x="2411760" y="2438750"/>
                  <a:ext cx="1725821" cy="1976104"/>
                  <a:chOff x="4584909" y="2027879"/>
                  <a:chExt cx="2166036" cy="2480160"/>
                </a:xfrm>
              </p:grpSpPr>
              <p:grpSp>
                <p:nvGrpSpPr>
                  <p:cNvPr id="13" name="Gruppieren 12"/>
                  <p:cNvGrpSpPr/>
                  <p:nvPr/>
                </p:nvGrpSpPr>
                <p:grpSpPr>
                  <a:xfrm rot="1026488">
                    <a:off x="4687052" y="2027879"/>
                    <a:ext cx="2063893" cy="2480160"/>
                    <a:chOff x="827584" y="1489097"/>
                    <a:chExt cx="2992524" cy="3596087"/>
                  </a:xfrm>
                </p:grpSpPr>
                <p:cxnSp>
                  <p:nvCxnSpPr>
                    <p:cNvPr id="21" name="Gerader Verbinder 20"/>
                    <p:cNvCxnSpPr/>
                    <p:nvPr/>
                  </p:nvCxnSpPr>
                  <p:spPr>
                    <a:xfrm flipV="1">
                      <a:off x="827584" y="3933056"/>
                      <a:ext cx="593988" cy="720080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" name="Gerader Verbinder 21"/>
                    <p:cNvCxnSpPr/>
                    <p:nvPr/>
                  </p:nvCxnSpPr>
                  <p:spPr>
                    <a:xfrm flipV="1">
                      <a:off x="1425074" y="2976639"/>
                      <a:ext cx="482630" cy="956417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" name="Gerader Verbinder 22"/>
                    <p:cNvCxnSpPr/>
                    <p:nvPr/>
                  </p:nvCxnSpPr>
                  <p:spPr>
                    <a:xfrm flipH="1" flipV="1">
                      <a:off x="1907705" y="2977918"/>
                      <a:ext cx="1093103" cy="235058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" name="Gerader Verbinder 23"/>
                    <p:cNvCxnSpPr/>
                    <p:nvPr/>
                  </p:nvCxnSpPr>
                  <p:spPr>
                    <a:xfrm flipV="1">
                      <a:off x="2154118" y="3212976"/>
                      <a:ext cx="846690" cy="792088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" name="Gerader Verbinder 24"/>
                    <p:cNvCxnSpPr/>
                    <p:nvPr/>
                  </p:nvCxnSpPr>
                  <p:spPr>
                    <a:xfrm>
                      <a:off x="2154118" y="4005064"/>
                      <a:ext cx="251926" cy="353217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" name="Gerader Verbinder 25"/>
                    <p:cNvCxnSpPr/>
                    <p:nvPr/>
                  </p:nvCxnSpPr>
                  <p:spPr>
                    <a:xfrm>
                      <a:off x="827584" y="4653136"/>
                      <a:ext cx="216024" cy="432048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" name="Gerader Verbinder 26"/>
                    <p:cNvCxnSpPr/>
                    <p:nvPr/>
                  </p:nvCxnSpPr>
                  <p:spPr>
                    <a:xfrm flipH="1">
                      <a:off x="1907706" y="2105834"/>
                      <a:ext cx="864094" cy="870805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" name="Gerader Verbinder 27"/>
                    <p:cNvCxnSpPr/>
                    <p:nvPr/>
                  </p:nvCxnSpPr>
                  <p:spPr>
                    <a:xfrm flipH="1">
                      <a:off x="2771800" y="2040985"/>
                      <a:ext cx="556424" cy="70775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" name="Gerader Verbinder 28"/>
                    <p:cNvCxnSpPr/>
                    <p:nvPr/>
                  </p:nvCxnSpPr>
                  <p:spPr>
                    <a:xfrm>
                      <a:off x="1986602" y="1864126"/>
                      <a:ext cx="785198" cy="248913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" name="Gerader Verbinder 29"/>
                    <p:cNvCxnSpPr/>
                    <p:nvPr/>
                  </p:nvCxnSpPr>
                  <p:spPr>
                    <a:xfrm>
                      <a:off x="1331639" y="1802587"/>
                      <a:ext cx="654962" cy="61538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" name="Gerader Verbinder 30"/>
                    <p:cNvCxnSpPr/>
                    <p:nvPr/>
                  </p:nvCxnSpPr>
                  <p:spPr>
                    <a:xfrm>
                      <a:off x="1259632" y="1489097"/>
                      <a:ext cx="72008" cy="311972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Gerader Verbinder 31"/>
                    <p:cNvCxnSpPr/>
                    <p:nvPr/>
                  </p:nvCxnSpPr>
                  <p:spPr>
                    <a:xfrm>
                      <a:off x="2768066" y="2104555"/>
                      <a:ext cx="651806" cy="520146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" name="Gerader Verbinder 32"/>
                    <p:cNvCxnSpPr/>
                    <p:nvPr/>
                  </p:nvCxnSpPr>
                  <p:spPr>
                    <a:xfrm flipH="1">
                      <a:off x="3419872" y="2113039"/>
                      <a:ext cx="400236" cy="511662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" name="Gerader Verbinder 33"/>
                    <p:cNvCxnSpPr/>
                    <p:nvPr/>
                  </p:nvCxnSpPr>
                  <p:spPr>
                    <a:xfrm>
                      <a:off x="3820108" y="1968931"/>
                      <a:ext cx="0" cy="144108"/>
                    </a:xfrm>
                    <a:prstGeom prst="line">
                      <a:avLst/>
                    </a:prstGeom>
                    <a:ln w="15875">
                      <a:solidFill>
                        <a:srgbClr val="00B050"/>
                      </a:solidFill>
                      <a:headEnd type="oval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4" name="Rechteck 13"/>
                  <p:cNvSpPr/>
                  <p:nvPr/>
                </p:nvSpPr>
                <p:spPr>
                  <a:xfrm rot="19920000">
                    <a:off x="5598077" y="2749486"/>
                    <a:ext cx="546269" cy="66646"/>
                  </a:xfrm>
                  <a:prstGeom prst="rect">
                    <a:avLst/>
                  </a:prstGeom>
                  <a:solidFill>
                    <a:srgbClr val="00B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5" name="Rechteck 14"/>
                  <p:cNvSpPr/>
                  <p:nvPr/>
                </p:nvSpPr>
                <p:spPr>
                  <a:xfrm rot="18840000">
                    <a:off x="5070239" y="3224952"/>
                    <a:ext cx="340929" cy="62249"/>
                  </a:xfrm>
                  <a:prstGeom prst="rect">
                    <a:avLst/>
                  </a:prstGeom>
                  <a:solidFill>
                    <a:srgbClr val="00B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6" name="Rechteck 15"/>
                  <p:cNvSpPr/>
                  <p:nvPr/>
                </p:nvSpPr>
                <p:spPr>
                  <a:xfrm rot="12591232">
                    <a:off x="5656946" y="3128560"/>
                    <a:ext cx="347542" cy="58453"/>
                  </a:xfrm>
                  <a:prstGeom prst="rect">
                    <a:avLst/>
                  </a:prstGeom>
                  <a:solidFill>
                    <a:srgbClr val="00B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7" name="Rechteck 16"/>
                  <p:cNvSpPr/>
                  <p:nvPr/>
                </p:nvSpPr>
                <p:spPr>
                  <a:xfrm rot="9240000">
                    <a:off x="5654070" y="3497867"/>
                    <a:ext cx="347542" cy="58453"/>
                  </a:xfrm>
                  <a:prstGeom prst="rect">
                    <a:avLst/>
                  </a:prstGeom>
                  <a:solidFill>
                    <a:srgbClr val="00B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8" name="Rechteck 17"/>
                  <p:cNvSpPr/>
                  <p:nvPr/>
                </p:nvSpPr>
                <p:spPr>
                  <a:xfrm rot="8810763">
                    <a:off x="4584909" y="3655687"/>
                    <a:ext cx="293446" cy="61183"/>
                  </a:xfrm>
                  <a:prstGeom prst="rect">
                    <a:avLst/>
                  </a:prstGeom>
                  <a:solidFill>
                    <a:srgbClr val="00B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9" name="Rechteck 18"/>
                  <p:cNvSpPr/>
                  <p:nvPr/>
                </p:nvSpPr>
                <p:spPr>
                  <a:xfrm rot="14160000">
                    <a:off x="6249529" y="2793389"/>
                    <a:ext cx="347542" cy="58453"/>
                  </a:xfrm>
                  <a:prstGeom prst="rect">
                    <a:avLst/>
                  </a:prstGeom>
                  <a:solidFill>
                    <a:srgbClr val="00B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0" name="Rechteck 19"/>
                  <p:cNvSpPr/>
                  <p:nvPr/>
                </p:nvSpPr>
                <p:spPr>
                  <a:xfrm rot="12900000">
                    <a:off x="5862380" y="2388233"/>
                    <a:ext cx="314097" cy="59904"/>
                  </a:xfrm>
                  <a:prstGeom prst="rect">
                    <a:avLst/>
                  </a:prstGeom>
                  <a:solidFill>
                    <a:srgbClr val="00B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sp>
              <p:nvSpPr>
                <p:cNvPr id="12" name="Bogen 11"/>
                <p:cNvSpPr/>
                <p:nvPr/>
              </p:nvSpPr>
              <p:spPr>
                <a:xfrm rot="8145641">
                  <a:off x="3433004" y="2717014"/>
                  <a:ext cx="1826406" cy="1758932"/>
                </a:xfrm>
                <a:prstGeom prst="arc">
                  <a:avLst/>
                </a:prstGeom>
                <a:ln w="12700">
                  <a:headEnd type="stealth" w="lg" len="lg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pic>
            <p:nvPicPr>
              <p:cNvPr id="10" name="Grafik 7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53886" y="1969578"/>
                <a:ext cx="1086597" cy="2496056"/>
              </a:xfrm>
              <a:prstGeom prst="rect">
                <a:avLst/>
              </a:prstGeom>
            </p:spPr>
          </p:pic>
        </p:grpSp>
        <p:sp>
          <p:nvSpPr>
            <p:cNvPr id="39" name="Textfeld 35"/>
            <p:cNvSpPr txBox="1"/>
            <p:nvPr/>
          </p:nvSpPr>
          <p:spPr>
            <a:xfrm>
              <a:off x="3022802" y="2386750"/>
              <a:ext cx="29316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muscular redundancy</a:t>
              </a:r>
            </a:p>
          </p:txBody>
        </p:sp>
      </p:grpSp>
      <p:sp>
        <p:nvSpPr>
          <p:cNvPr id="40" name="Pfeil nach rechts 98"/>
          <p:cNvSpPr/>
          <p:nvPr/>
        </p:nvSpPr>
        <p:spPr>
          <a:xfrm>
            <a:off x="4124142" y="1501973"/>
            <a:ext cx="555513" cy="395357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0" name="Group 59"/>
          <p:cNvGrpSpPr/>
          <p:nvPr/>
        </p:nvGrpSpPr>
        <p:grpSpPr>
          <a:xfrm>
            <a:off x="5148064" y="943853"/>
            <a:ext cx="3643733" cy="1789017"/>
            <a:chOff x="4668108" y="1303893"/>
            <a:chExt cx="3643733" cy="1789017"/>
          </a:xfrm>
        </p:grpSpPr>
        <p:grpSp>
          <p:nvGrpSpPr>
            <p:cNvPr id="5" name="Group 4"/>
            <p:cNvGrpSpPr/>
            <p:nvPr/>
          </p:nvGrpSpPr>
          <p:grpSpPr>
            <a:xfrm>
              <a:off x="4691576" y="1303893"/>
              <a:ext cx="2479009" cy="1257271"/>
              <a:chOff x="3667478" y="1540970"/>
              <a:chExt cx="2479009" cy="125727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" name="Textfeld 34"/>
                  <p:cNvSpPr txBox="1"/>
                  <p:nvPr/>
                </p:nvSpPr>
                <p:spPr>
                  <a:xfrm>
                    <a:off x="4091336" y="1540970"/>
                    <a:ext cx="1839798" cy="713978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nary>
                            <m:naryPr>
                              <m:chr m:val="∑"/>
                              <m:ctrlPr>
                                <a:rPr lang="de-DE" sz="160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de-DE" sz="16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e-DE" sz="16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de-DE" sz="16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16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de-DE" sz="16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sup>
                            <m:e>
                              <m:sSup>
                                <m:sSupPr>
                                  <m:ctrlPr>
                                    <a:rPr lang="de-DE" sz="160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de-DE" sz="1600" i="1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1600" i="1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de-DE" sz="1600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de-DE" sz="1600" b="0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de-DE" sz="16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de-DE" sz="16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de-DE" sz="16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  <m:groupChr>
                                <m:groupChrPr>
                                  <m:chr m:val="→"/>
                                  <m:vertJc m:val="bot"/>
                                  <m:ctrlPr>
                                    <a:rPr lang="de-DE" sz="160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groupChrPr>
                                <m:e>
                                  <m:r>
                                    <m:rPr>
                                      <m:brk m:alnAt="2"/>
                                    </m:rPr>
                                    <a:rPr lang="de-DE" sz="16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de-DE" sz="16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          </m:t>
                                  </m:r>
                                </m:e>
                              </m:groupChr>
                              <m:r>
                                <a:rPr lang="de-DE" sz="16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   </m:t>
                              </m:r>
                              <m:r>
                                <a:rPr lang="de-DE" sz="16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𝑚𝑖𝑛</m:t>
                              </m:r>
                            </m:e>
                          </m:nary>
                        </m:oMath>
                      </m:oMathPara>
                    </a14:m>
                    <a:endParaRPr lang="de-DE" sz="1600" dirty="0">
                      <a:solidFill>
                        <a:schemeClr val="tx2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1" name="Textfeld 3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91336" y="1540970"/>
                    <a:ext cx="1839798" cy="713978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42" name="Textfeld 35"/>
              <p:cNvSpPr txBox="1"/>
              <p:nvPr/>
            </p:nvSpPr>
            <p:spPr>
              <a:xfrm>
                <a:off x="3667478" y="2442602"/>
                <a:ext cx="57606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dirty="0">
                    <a:solidFill>
                      <a:schemeClr val="tx2"/>
                    </a:solidFill>
                  </a:rPr>
                  <a:t>s.t.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3" name="Textfeld 37"/>
                  <p:cNvSpPr txBox="1"/>
                  <p:nvPr/>
                </p:nvSpPr>
                <p:spPr>
                  <a:xfrm>
                    <a:off x="4073932" y="2470972"/>
                    <a:ext cx="2072555" cy="32726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de-DE" sz="160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p>
                                <m:sSupPr>
                                  <m:ctrlPr>
                                    <a:rPr lang="de-DE" sz="1600" i="1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de-DE" sz="1600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1600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∀ </m:t>
                                      </m:r>
                                      <m:r>
                                        <a:rPr lang="de-DE" sz="1600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de-DE" sz="1600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de-DE" sz="1600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 ≔</m:t>
                                  </m:r>
                                  <m:r>
                                    <a:rPr lang="de-DE" sz="1600" i="1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p>
                                  <m:r>
                                    <a:rPr lang="de-DE" sz="1600" i="1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</m:e>
                            <m:sub>
                              <m:r>
                                <a:rPr lang="de-DE" sz="16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de-DE" sz="16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DE" sz="16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6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de-DE" sz="1600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sz="16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,   </m:t>
                              </m:r>
                              <m:r>
                                <a:rPr lang="de-DE" sz="1600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</m:sub>
                          </m:sSub>
                          <m:r>
                            <a:rPr lang="de-DE" sz="160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≈</m:t>
                          </m:r>
                          <m:r>
                            <a:rPr lang="de-DE" sz="16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oMath>
                      </m:oMathPara>
                    </a14:m>
                    <a:endParaRPr lang="de-DE" sz="1600" dirty="0">
                      <a:solidFill>
                        <a:srgbClr val="00B05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43" name="Textfeld 3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73932" y="2470972"/>
                    <a:ext cx="2072555" cy="327269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l="-1471" r="-1765" b="-22222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44" name="Textfeld 35"/>
            <p:cNvSpPr txBox="1"/>
            <p:nvPr/>
          </p:nvSpPr>
          <p:spPr>
            <a:xfrm>
              <a:off x="4668108" y="2754356"/>
              <a:ext cx="3643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classical stress minimization approach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30514" y="3294193"/>
            <a:ext cx="3338431" cy="1790991"/>
            <a:chOff x="449062" y="3610863"/>
            <a:chExt cx="3338431" cy="1790991"/>
          </a:xfrm>
        </p:grpSpPr>
        <p:sp>
          <p:nvSpPr>
            <p:cNvPr id="45" name="Textfeld 43"/>
            <p:cNvSpPr txBox="1"/>
            <p:nvPr/>
          </p:nvSpPr>
          <p:spPr>
            <a:xfrm>
              <a:off x="454574" y="3610863"/>
              <a:ext cx="333291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chemeClr val="tx2"/>
                  </a:solidFill>
                </a:rPr>
                <a:t>What about …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200" dirty="0">
                  <a:solidFill>
                    <a:schemeClr val="tx2"/>
                  </a:solidFill>
                </a:rPr>
                <a:t>co-contraction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200" dirty="0">
                  <a:solidFill>
                    <a:schemeClr val="tx2"/>
                  </a:solidFill>
                </a:rPr>
                <a:t>fine motor tasks with higher muscle tension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200" dirty="0">
                  <a:solidFill>
                    <a:schemeClr val="tx2"/>
                  </a:solidFill>
                </a:rPr>
                <a:t>extreme (fast) movements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200" dirty="0">
                  <a:solidFill>
                    <a:schemeClr val="tx2"/>
                  </a:solidFill>
                </a:rPr>
                <a:t>(temporal / pathological) muscle </a:t>
              </a:r>
              <a:r>
                <a:rPr lang="de-DE" sz="1200" dirty="0" err="1">
                  <a:solidFill>
                    <a:schemeClr val="tx2"/>
                  </a:solidFill>
                </a:rPr>
                <a:t>fatigue</a:t>
              </a:r>
              <a:r>
                <a:rPr lang="de-DE" sz="1200" dirty="0">
                  <a:solidFill>
                    <a:schemeClr val="tx2"/>
                  </a:solidFill>
                </a:rPr>
                <a:t> </a:t>
              </a:r>
              <a:r>
                <a:rPr lang="de-DE" sz="1200" b="1" dirty="0">
                  <a:solidFill>
                    <a:schemeClr val="tx2"/>
                  </a:solidFill>
                </a:rPr>
                <a:t>…</a:t>
              </a:r>
              <a:r>
                <a:rPr lang="de-DE" sz="1200" dirty="0">
                  <a:solidFill>
                    <a:schemeClr val="tx2"/>
                  </a:solidFill>
                </a:rPr>
                <a:t> </a:t>
              </a:r>
              <a:r>
                <a:rPr lang="de-DE" sz="1200" b="1" dirty="0">
                  <a:solidFill>
                    <a:schemeClr val="tx2"/>
                  </a:solidFill>
                </a:rPr>
                <a:t>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de-DE" sz="1200" dirty="0">
                <a:solidFill>
                  <a:schemeClr val="tx2"/>
                </a:solidFill>
              </a:endParaRPr>
            </a:p>
          </p:txBody>
        </p:sp>
        <p:sp>
          <p:nvSpPr>
            <p:cNvPr id="46" name="Textfeld 35"/>
            <p:cNvSpPr txBox="1"/>
            <p:nvPr/>
          </p:nvSpPr>
          <p:spPr>
            <a:xfrm>
              <a:off x="449062" y="4817079"/>
              <a:ext cx="32773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neurophysiological redundancy /</a:t>
              </a:r>
            </a:p>
            <a:p>
              <a:r>
                <a:rPr lang="de-DE" sz="1600" b="1" dirty="0">
                  <a:solidFill>
                    <a:schemeClr val="tx2"/>
                  </a:solidFill>
                </a:rPr>
                <a:t>activation patterns</a:t>
              </a:r>
            </a:p>
          </p:txBody>
        </p:sp>
      </p:grpSp>
      <p:sp>
        <p:nvSpPr>
          <p:cNvPr id="62" name="Pfeil nach rechts 98"/>
          <p:cNvSpPr/>
          <p:nvPr/>
        </p:nvSpPr>
        <p:spPr>
          <a:xfrm>
            <a:off x="4126654" y="3692306"/>
            <a:ext cx="555513" cy="395357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6" name="Group 65"/>
          <p:cNvGrpSpPr/>
          <p:nvPr/>
        </p:nvGrpSpPr>
        <p:grpSpPr>
          <a:xfrm>
            <a:off x="5171532" y="3020902"/>
            <a:ext cx="3735603" cy="2056153"/>
            <a:chOff x="5171532" y="3878272"/>
            <a:chExt cx="3735603" cy="2056153"/>
          </a:xfrm>
        </p:grpSpPr>
        <p:pic>
          <p:nvPicPr>
            <p:cNvPr id="63" name="Grafik 10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825925" y="4437112"/>
              <a:ext cx="1081210" cy="988044"/>
            </a:xfrm>
            <a:prstGeom prst="rect">
              <a:avLst/>
            </a:prstGeom>
          </p:spPr>
        </p:pic>
        <p:grpSp>
          <p:nvGrpSpPr>
            <p:cNvPr id="65" name="Group 64"/>
            <p:cNvGrpSpPr/>
            <p:nvPr/>
          </p:nvGrpSpPr>
          <p:grpSpPr>
            <a:xfrm>
              <a:off x="5171532" y="3878272"/>
              <a:ext cx="3643733" cy="2056153"/>
              <a:chOff x="5171532" y="3878272"/>
              <a:chExt cx="3643733" cy="2056153"/>
            </a:xfrm>
          </p:grpSpPr>
          <p:grpSp>
            <p:nvGrpSpPr>
              <p:cNvPr id="61" name="Group 60"/>
              <p:cNvGrpSpPr/>
              <p:nvPr/>
            </p:nvGrpSpPr>
            <p:grpSpPr>
              <a:xfrm>
                <a:off x="5171532" y="3878272"/>
                <a:ext cx="3643733" cy="2056153"/>
                <a:chOff x="4384651" y="3705427"/>
                <a:chExt cx="3643733" cy="2056153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4384651" y="3705427"/>
                  <a:ext cx="2509035" cy="1511461"/>
                  <a:chOff x="4109215" y="4005064"/>
                  <a:chExt cx="2509035" cy="1511461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9" name="Textfeld 111"/>
                      <p:cNvSpPr txBox="1"/>
                      <p:nvPr/>
                    </p:nvSpPr>
                    <p:spPr>
                      <a:xfrm>
                        <a:off x="4517226" y="5251324"/>
                        <a:ext cx="2101024" cy="26520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160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de-DE" sz="1600" i="1" smtClean="0">
                                          <a:solidFill>
                                            <a:schemeClr val="accent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1600" i="1">
                                          <a:solidFill>
                                            <a:schemeClr val="accent5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∀ </m:t>
                                      </m:r>
                                      <m:r>
                                        <a:rPr lang="de-DE" sz="1600" i="1">
                                          <a:solidFill>
                                            <a:schemeClr val="accent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de-DE" sz="1600" b="0" i="1" smtClean="0">
                                          <a:solidFill>
                                            <a:schemeClr val="accent5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de-DE" sz="1600" i="1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  <m:t> ≔</m:t>
                                  </m:r>
                                  <m:r>
                                    <a:rPr lang="de-DE" sz="16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de-DE" sz="16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de-DE" sz="1600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de-DE" sz="1600" i="1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1600" b="0" i="1" smtClean="0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de-DE" sz="1600" b="0" i="1" smtClean="0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DE" sz="1600" b="0" i="1" smtClean="0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  <m:t>,   </m:t>
                                  </m:r>
                                  <m:r>
                                    <a:rPr lang="de-DE" sz="1600" b="0" i="1" smtClean="0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  <m:t>𝑒𝑥𝑝</m:t>
                                  </m:r>
                                </m:sub>
                              </m:sSub>
                              <m:r>
                                <a:rPr lang="de-DE" sz="1600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  <m:r>
                                <a:rPr lang="de-DE" sz="1600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oMath>
                          </m:oMathPara>
                        </a14:m>
                        <a:endParaRPr lang="de-DE" sz="1600" dirty="0">
                          <a:solidFill>
                            <a:schemeClr val="accent5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49" name="Textfeld 111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517226" y="5251324"/>
                        <a:ext cx="2101024" cy="265201"/>
                      </a:xfrm>
                      <a:prstGeom prst="rect">
                        <a:avLst/>
                      </a:prstGeom>
                      <a:blipFill>
                        <a:blip r:embed="rId7"/>
                        <a:stretch>
                          <a:fillRect l="-1449" r="-1449" b="-23256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de-DE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grpSp>
                <p:nvGrpSpPr>
                  <p:cNvPr id="55" name="Group 54"/>
                  <p:cNvGrpSpPr/>
                  <p:nvPr/>
                </p:nvGrpSpPr>
                <p:grpSpPr>
                  <a:xfrm>
                    <a:off x="4109215" y="4005064"/>
                    <a:ext cx="2479009" cy="1257271"/>
                    <a:chOff x="3667478" y="1540970"/>
                    <a:chExt cx="2479009" cy="1257271"/>
                  </a:xfrm>
                </p:grpSpPr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56" name="Textfeld 34"/>
                        <p:cNvSpPr txBox="1"/>
                        <p:nvPr/>
                      </p:nvSpPr>
                      <p:spPr>
                        <a:xfrm>
                          <a:off x="4091336" y="1540970"/>
                          <a:ext cx="1839798" cy="713978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lIns="0" tIns="0" rIns="0" bIns="0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ctrlPr>
                                      <a:rPr lang="de-DE" sz="160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de-DE" sz="1600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de-DE" sz="1600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</m:sub>
                                  <m:sup>
                                    <m:sSub>
                                      <m:sSubPr>
                                        <m:ctrlPr>
                                          <a:rPr lang="de-DE" sz="16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600" b="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de-DE" sz="1600" b="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de-DE" sz="160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sSub>
                                          <m:sSubPr>
                                            <m:ctrlPr>
                                              <a:rPr lang="de-DE" sz="1600" i="1">
                                                <a:solidFill>
                                                  <a:srgbClr val="C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de-DE" sz="1600" i="1">
                                                <a:solidFill>
                                                  <a:srgbClr val="C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r>
                                              <a:rPr lang="de-DE" sz="1600" i="1" smtClean="0">
                                                <a:solidFill>
                                                  <a:srgbClr val="C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e>
                                          <m:sub>
                                            <m:r>
                                              <a:rPr lang="de-DE" sz="1600" b="0" i="1" smtClean="0">
                                                <a:solidFill>
                                                  <a:srgbClr val="C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de-DE" sz="16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de-DE" sz="1600" b="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de-DE" sz="1600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  </m:t>
                                    </m:r>
                                    <m:groupChr>
                                      <m:groupChrPr>
                                        <m:chr m:val="→"/>
                                        <m:vertJc m:val="bot"/>
                                        <m:ctrlPr>
                                          <a:rPr lang="de-DE" sz="160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groupChrPr>
                                      <m:e>
                                        <m:r>
                                          <m:rPr>
                                            <m:brk m:alnAt="2"/>
                                          </m:rPr>
                                          <a:rPr lang="de-DE" sz="1600" b="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de-DE" sz="1600" b="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          </m:t>
                                        </m:r>
                                      </m:e>
                                    </m:groupChr>
                                    <m:r>
                                      <a:rPr lang="de-DE" sz="1600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   </m:t>
                                    </m:r>
                                    <m:r>
                                      <a:rPr lang="de-DE" sz="1600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𝑚𝑖𝑛</m:t>
                                    </m:r>
                                  </m:e>
                                </m:nary>
                              </m:oMath>
                            </m:oMathPara>
                          </a14:m>
                          <a:endParaRPr lang="de-DE" sz="1600" dirty="0">
                            <a:solidFill>
                              <a:schemeClr val="tx2"/>
                            </a:solidFill>
                          </a:endParaRPr>
                        </a:p>
                      </p:txBody>
                    </p:sp>
                  </mc:Choice>
                  <mc:Fallback xmlns="">
                    <p:sp>
                      <p:nvSpPr>
                        <p:cNvPr id="56" name="Textfeld 34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4091336" y="1540970"/>
                          <a:ext cx="1839798" cy="713978"/>
                        </a:xfrm>
                        <a:prstGeom prst="rect">
                          <a:avLst/>
                        </a:prstGeom>
                        <a:blipFill>
                          <a:blip r:embed="rId8"/>
                          <a:stretch>
                            <a:fillRect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de-DE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  <p:sp>
                  <p:nvSpPr>
                    <p:cNvPr id="57" name="Textfeld 35"/>
                    <p:cNvSpPr txBox="1"/>
                    <p:nvPr/>
                  </p:nvSpPr>
                  <p:spPr>
                    <a:xfrm>
                      <a:off x="3667478" y="2442602"/>
                      <a:ext cx="576064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de-DE" sz="1600" dirty="0">
                          <a:solidFill>
                            <a:schemeClr val="tx2"/>
                          </a:solidFill>
                        </a:rPr>
                        <a:t>s.t.</a:t>
                      </a:r>
                    </a:p>
                  </p:txBody>
                </p:sp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58" name="Textfeld 37"/>
                        <p:cNvSpPr txBox="1"/>
                        <p:nvPr/>
                      </p:nvSpPr>
                      <p:spPr>
                        <a:xfrm>
                          <a:off x="4073932" y="2470972"/>
                          <a:ext cx="2072555" cy="32726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lIns="0" tIns="0" rIns="0" bIns="0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e-DE" sz="160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p>
                                      <m:sSupPr>
                                        <m:ctrlP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sSub>
                                          <m:sSubPr>
                                            <m:ctrlPr>
                                              <a:rPr lang="de-DE" sz="1600" b="0" i="1" smtClean="0">
                                                <a:solidFill>
                                                  <a:srgbClr val="00B05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de-DE" sz="1600" b="0" i="1" smtClean="0">
                                                <a:solidFill>
                                                  <a:srgbClr val="00B05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∀ </m:t>
                                            </m:r>
                                            <m:r>
                                              <a:rPr lang="de-DE" sz="1600" b="0" i="1" smtClean="0">
                                                <a:solidFill>
                                                  <a:srgbClr val="00B05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de-DE" sz="1600" b="0" i="1" smtClean="0">
                                                <a:solidFill>
                                                  <a:srgbClr val="00B05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  <m:r>
                                          <a:rPr lang="de-DE" sz="1600" b="0" i="1" smtClean="0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 ≔</m:t>
                                        </m:r>
                                        <m: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p>
                                        <m:r>
                                          <a:rPr lang="de-DE" sz="1600" i="1">
                                            <a:solidFill>
                                              <a:srgbClr val="00B05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∗</m:t>
                                        </m:r>
                                      </m:sup>
                                    </m:sSup>
                                  </m:e>
                                  <m:sub>
                                    <m:r>
                                      <a:rPr lang="de-DE" sz="16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de-DE" sz="16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de-DE" sz="1600" i="1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de-DE" sz="16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   </m:t>
                                    </m:r>
                                    <m:r>
                                      <a:rPr lang="de-DE" sz="16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𝑒𝑥𝑝</m:t>
                                    </m:r>
                                  </m:sub>
                                </m:sSub>
                                <m:r>
                                  <a:rPr lang="de-DE" sz="160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≈</m:t>
                                </m:r>
                                <m:r>
                                  <a:rPr lang="de-DE" sz="16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de-DE" sz="1600" dirty="0">
                            <a:solidFill>
                              <a:srgbClr val="00B050"/>
                            </a:solidFill>
                          </a:endParaRPr>
                        </a:p>
                      </p:txBody>
                    </p:sp>
                  </mc:Choice>
                  <mc:Fallback xmlns="">
                    <p:sp>
                      <p:nvSpPr>
                        <p:cNvPr id="58" name="Textfeld 37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4073932" y="2470972"/>
                          <a:ext cx="2072555" cy="327269"/>
                        </a:xfrm>
                        <a:prstGeom prst="rect">
                          <a:avLst/>
                        </a:prstGeom>
                        <a:blipFill>
                          <a:blip r:embed="rId9"/>
                          <a:stretch>
                            <a:fillRect l="-1471" r="-1765" b="-22642"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de-DE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</p:grpSp>
            </p:grpSp>
            <p:sp>
              <p:nvSpPr>
                <p:cNvPr id="59" name="Textfeld 35"/>
                <p:cNvSpPr txBox="1"/>
                <p:nvPr/>
              </p:nvSpPr>
              <p:spPr>
                <a:xfrm>
                  <a:off x="4384651" y="5423026"/>
                  <a:ext cx="364373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1600" b="1" dirty="0">
                      <a:solidFill>
                        <a:schemeClr val="tx2"/>
                      </a:solidFill>
                    </a:rPr>
                    <a:t>EMG informed minimization approach</a:t>
                  </a:r>
                </a:p>
              </p:txBody>
            </p:sp>
          </p:grpSp>
          <p:sp>
            <p:nvSpPr>
              <p:cNvPr id="64" name="Pfeil nach rechts 95"/>
              <p:cNvSpPr/>
              <p:nvPr/>
            </p:nvSpPr>
            <p:spPr>
              <a:xfrm rot="10800000">
                <a:off x="7763360" y="5148912"/>
                <a:ext cx="409040" cy="206402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75000"/>
                    <a:alpha val="7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  <p:sp>
        <p:nvSpPr>
          <p:cNvPr id="67" name="Textfeld 3"/>
          <p:cNvSpPr txBox="1"/>
          <p:nvPr/>
        </p:nvSpPr>
        <p:spPr>
          <a:xfrm rot="1047307">
            <a:off x="5460461" y="3710185"/>
            <a:ext cx="2968362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2400" b="1" dirty="0">
                <a:solidFill>
                  <a:schemeClr val="accent1">
                    <a:lumMod val="75000"/>
                  </a:schemeClr>
                </a:solidFill>
              </a:rPr>
              <a:t>Seminar: Approach 1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671652" y="5245989"/>
            <a:ext cx="8016332" cy="1087824"/>
            <a:chOff x="671652" y="5245989"/>
            <a:chExt cx="8016332" cy="1087824"/>
          </a:xfrm>
        </p:grpSpPr>
        <p:sp>
          <p:nvSpPr>
            <p:cNvPr id="68" name="Textfeld 3"/>
            <p:cNvSpPr txBox="1"/>
            <p:nvPr/>
          </p:nvSpPr>
          <p:spPr>
            <a:xfrm>
              <a:off x="671652" y="5578728"/>
              <a:ext cx="6204604" cy="64633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chemeClr val="accent1">
                      <a:lumMod val="75000"/>
                    </a:schemeClr>
                  </a:solidFill>
                </a:rPr>
                <a:t>Project</a:t>
              </a:r>
              <a:r>
                <a:rPr lang="de-DE" b="1" i="1" dirty="0">
                  <a:solidFill>
                    <a:schemeClr val="accent1">
                      <a:lumMod val="75000"/>
                    </a:schemeClr>
                  </a:solidFill>
                </a:rPr>
                <a:t>: </a:t>
              </a:r>
              <a:r>
                <a:rPr lang="de-DE" dirty="0">
                  <a:solidFill>
                    <a:schemeClr val="accent1">
                      <a:lumMod val="75000"/>
                    </a:schemeClr>
                  </a:solidFill>
                </a:rPr>
                <a:t>Is </a:t>
              </a:r>
              <a:r>
                <a:rPr lang="de-DE" b="1" dirty="0">
                  <a:solidFill>
                    <a:schemeClr val="accent1">
                      <a:lumMod val="75000"/>
                    </a:schemeClr>
                  </a:solidFill>
                </a:rPr>
                <a:t>surface EMG </a:t>
              </a:r>
              <a:r>
                <a:rPr lang="de-DE" dirty="0">
                  <a:solidFill>
                    <a:schemeClr val="accent1">
                      <a:lumMod val="75000"/>
                    </a:schemeClr>
                  </a:solidFill>
                </a:rPr>
                <a:t>data (sEMG) a </a:t>
              </a:r>
              <a:r>
                <a:rPr lang="de-DE" b="1" dirty="0">
                  <a:solidFill>
                    <a:schemeClr val="accent1">
                      <a:lumMod val="75000"/>
                    </a:schemeClr>
                  </a:solidFill>
                </a:rPr>
                <a:t>valid estimator </a:t>
              </a:r>
            </a:p>
            <a:p>
              <a:r>
                <a:rPr lang="de-DE" dirty="0">
                  <a:solidFill>
                    <a:schemeClr val="accent1">
                      <a:lumMod val="75000"/>
                    </a:schemeClr>
                  </a:solidFill>
                </a:rPr>
                <a:t>for computed muscle activation </a:t>
              </a:r>
              <a:r>
                <a:rPr lang="de-DE" b="1" dirty="0">
                  <a:solidFill>
                    <a:schemeClr val="accent1">
                      <a:lumMod val="75000"/>
                    </a:schemeClr>
                  </a:solidFill>
                </a:rPr>
                <a:t>in practice</a:t>
              </a:r>
              <a:r>
                <a:rPr lang="de-DE" dirty="0">
                  <a:solidFill>
                    <a:schemeClr val="accent1">
                      <a:lumMod val="75000"/>
                    </a:schemeClr>
                  </a:solidFill>
                </a:rPr>
                <a:t>?</a:t>
              </a:r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5866246" y="5245989"/>
              <a:ext cx="2821738" cy="1087824"/>
              <a:chOff x="3449766" y="2848587"/>
              <a:chExt cx="2821738" cy="1323439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3449766" y="3091906"/>
                <a:ext cx="2306154" cy="1080120"/>
                <a:chOff x="5772511" y="2636483"/>
                <a:chExt cx="2306154" cy="1080120"/>
              </a:xfrm>
            </p:grpSpPr>
            <p:sp>
              <p:nvSpPr>
                <p:cNvPr id="72" name="Oval Callout 71"/>
                <p:cNvSpPr/>
                <p:nvPr/>
              </p:nvSpPr>
              <p:spPr>
                <a:xfrm>
                  <a:off x="5772511" y="2636483"/>
                  <a:ext cx="2306154" cy="1080120"/>
                </a:xfrm>
                <a:prstGeom prst="wedgeEllipseCallout">
                  <a:avLst>
                    <a:gd name="adj1" fmla="val 52926"/>
                    <a:gd name="adj2" fmla="val 32932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3" name="Textfeld 111"/>
                    <p:cNvSpPr txBox="1"/>
                    <p:nvPr/>
                  </p:nvSpPr>
                  <p:spPr>
                    <a:xfrm>
                      <a:off x="5905633" y="3038997"/>
                      <a:ext cx="2101024" cy="265201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de-DE" sz="160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sSub>
                                  <m:sSubPr>
                                    <m:ctrlPr>
                                      <a:rPr lang="de-DE" sz="160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∀ </m:t>
                                    </m:r>
                                    <m:r>
                                      <a:rPr lang="de-DE" sz="1600" i="1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de-DE" sz="1600" b="0" i="1" smtClean="0">
                                        <a:solidFill>
                                          <a:schemeClr val="accent5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 ≔</m:t>
                                </m:r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16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de-DE" sz="16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de-DE" sz="1600" i="1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600" b="0" i="1" smtClean="0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de-DE" sz="1600" b="0" i="1" smtClean="0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de-DE" sz="1600" b="0" i="1" smtClean="0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,   </m:t>
                                </m:r>
                                <m:r>
                                  <a:rPr lang="de-DE" sz="1600" b="0" i="1" smtClean="0">
                                    <a:solidFill>
                                      <a:schemeClr val="accent5"/>
                                    </a:solidFill>
                                    <a:latin typeface="Cambria Math" panose="02040503050406030204" pitchFamily="18" charset="0"/>
                                  </a:rPr>
                                  <m:t>𝑒𝑥𝑝</m:t>
                                </m:r>
                              </m:sub>
                            </m:sSub>
                            <m:r>
                              <a:rPr lang="de-DE" sz="16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≈</m:t>
                            </m:r>
                            <m:r>
                              <a:rPr lang="de-DE" sz="16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oMath>
                        </m:oMathPara>
                      </a14:m>
                      <a:endParaRPr lang="de-DE" sz="1600" dirty="0">
                        <a:solidFill>
                          <a:schemeClr val="accent5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73" name="Textfeld 11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905633" y="3038997"/>
                      <a:ext cx="2101024" cy="265201"/>
                    </a:xfrm>
                    <a:prstGeom prst="rect">
                      <a:avLst/>
                    </a:prstGeom>
                    <a:blipFill>
                      <a:blip r:embed="rId10"/>
                      <a:stretch>
                        <a:fillRect l="-1449" r="-1449" b="-5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de-DE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71" name="Textfeld 162"/>
              <p:cNvSpPr txBox="1"/>
              <p:nvPr/>
            </p:nvSpPr>
            <p:spPr>
              <a:xfrm>
                <a:off x="5666970" y="2848587"/>
                <a:ext cx="604534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8000" dirty="0">
                    <a:solidFill>
                      <a:schemeClr val="accent1"/>
                    </a:solidFill>
                  </a:rPr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235717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62" grpId="0" animBg="1"/>
      <p:bldP spid="6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 Motion Capture-Based Biomechanical Simulation Valid for HCI Studies_ Study and Implicatio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7624" y="1743581"/>
            <a:ext cx="6842068" cy="384565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596336" cy="86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Project Setting &amp; Motivation – MPI Study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924944"/>
            <a:ext cx="4752528" cy="23368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752876"/>
            <a:ext cx="5289263" cy="2173585"/>
          </a:xfrm>
          <a:prstGeom prst="rect">
            <a:avLst/>
          </a:prstGeom>
        </p:spPr>
      </p:pic>
      <p:sp>
        <p:nvSpPr>
          <p:cNvPr id="26" name="Textfeld 3"/>
          <p:cNvSpPr txBox="1"/>
          <p:nvPr/>
        </p:nvSpPr>
        <p:spPr>
          <a:xfrm>
            <a:off x="1043608" y="5661248"/>
            <a:ext cx="6984776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MPI study suggests that sEMG is a useful predictor for muscle activation </a:t>
            </a:r>
            <a:r>
              <a:rPr lang="de-DE" b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Goal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 := Verify that, reproduce results!</a:t>
            </a:r>
            <a:endParaRPr lang="de-DE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627784" y="5301208"/>
            <a:ext cx="4032448" cy="307777"/>
            <a:chOff x="2627784" y="5517232"/>
            <a:chExt cx="4032448" cy="307777"/>
          </a:xfrm>
        </p:grpSpPr>
        <p:sp>
          <p:nvSpPr>
            <p:cNvPr id="7" name="Textfeld 35"/>
            <p:cNvSpPr txBox="1"/>
            <p:nvPr/>
          </p:nvSpPr>
          <p:spPr>
            <a:xfrm>
              <a:off x="3728545" y="5517232"/>
              <a:ext cx="29316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chemeClr val="tx2"/>
                  </a:solidFill>
                </a:rPr>
                <a:t>sEMG (8 muscles)</a:t>
              </a:r>
            </a:p>
          </p:txBody>
        </p:sp>
        <p:sp>
          <p:nvSpPr>
            <p:cNvPr id="3" name="Right Brace 2"/>
            <p:cNvSpPr/>
            <p:nvPr/>
          </p:nvSpPr>
          <p:spPr>
            <a:xfrm rot="5400000">
              <a:off x="4441128" y="3703888"/>
              <a:ext cx="45719" cy="3672408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37587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4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827584" y="980728"/>
            <a:ext cx="7525644" cy="3528392"/>
            <a:chOff x="790773" y="980728"/>
            <a:chExt cx="7525644" cy="3528392"/>
          </a:xfrm>
        </p:grpSpPr>
        <p:sp>
          <p:nvSpPr>
            <p:cNvPr id="49" name="Rechteck 54"/>
            <p:cNvSpPr/>
            <p:nvPr/>
          </p:nvSpPr>
          <p:spPr>
            <a:xfrm>
              <a:off x="790773" y="980728"/>
              <a:ext cx="7525644" cy="35283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>
                  <a:alpha val="3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1495564" y="3726322"/>
              <a:ext cx="6048672" cy="566774"/>
              <a:chOff x="2731840" y="932006"/>
              <a:chExt cx="6048672" cy="566774"/>
            </a:xfrm>
          </p:grpSpPr>
          <p:sp>
            <p:nvSpPr>
              <p:cNvPr id="29" name="Rechteck 54"/>
              <p:cNvSpPr/>
              <p:nvPr/>
            </p:nvSpPr>
            <p:spPr>
              <a:xfrm>
                <a:off x="2768327" y="971575"/>
                <a:ext cx="1331665" cy="5272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1">
                    <a:alpha val="3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" name="Textfeld 55"/>
              <p:cNvSpPr txBox="1"/>
              <p:nvPr/>
            </p:nvSpPr>
            <p:spPr>
              <a:xfrm>
                <a:off x="2731840" y="932006"/>
                <a:ext cx="13771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rgbClr val="4D81B8"/>
                    </a:solidFill>
                  </a:rPr>
                  <a:t>I</a:t>
                </a:r>
                <a:r>
                  <a:rPr lang="de-DE" sz="1100" dirty="0">
                    <a:solidFill>
                      <a:srgbClr val="4D81B8"/>
                    </a:solidFill>
                  </a:rPr>
                  <a:t>nverse</a:t>
                </a:r>
                <a:r>
                  <a:rPr lang="de-DE" sz="1600" dirty="0">
                    <a:solidFill>
                      <a:srgbClr val="4D81B8"/>
                    </a:solidFill>
                  </a:rPr>
                  <a:t> </a:t>
                </a:r>
                <a:r>
                  <a:rPr lang="de-DE" sz="1600" b="1" dirty="0">
                    <a:solidFill>
                      <a:srgbClr val="4D81B8"/>
                    </a:solidFill>
                  </a:rPr>
                  <a:t>K</a:t>
                </a:r>
                <a:r>
                  <a:rPr lang="de-DE" sz="1100" dirty="0">
                    <a:solidFill>
                      <a:srgbClr val="4D81B8"/>
                    </a:solidFill>
                  </a:rPr>
                  <a:t>inematics</a:t>
                </a:r>
              </a:p>
            </p:txBody>
          </p:sp>
          <p:sp>
            <p:nvSpPr>
              <p:cNvPr id="31" name="Textfeld 56"/>
              <p:cNvSpPr txBox="1"/>
              <p:nvPr/>
            </p:nvSpPr>
            <p:spPr>
              <a:xfrm>
                <a:off x="2731840" y="1212805"/>
                <a:ext cx="113513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100" dirty="0">
                    <a:solidFill>
                      <a:srgbClr val="4D81B8"/>
                    </a:solidFill>
                  </a:rPr>
                  <a:t>joint angles</a:t>
                </a:r>
              </a:p>
            </p:txBody>
          </p:sp>
          <p:sp>
            <p:nvSpPr>
              <p:cNvPr id="36" name="Pfeil nach rechts 61"/>
              <p:cNvSpPr/>
              <p:nvPr/>
            </p:nvSpPr>
            <p:spPr>
              <a:xfrm>
                <a:off x="6260232" y="1112334"/>
                <a:ext cx="409040" cy="206402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75000"/>
                    <a:alpha val="7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7" name="Rechteck 62"/>
              <p:cNvSpPr/>
              <p:nvPr/>
            </p:nvSpPr>
            <p:spPr>
              <a:xfrm>
                <a:off x="6840516" y="963997"/>
                <a:ext cx="1795980" cy="52435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C00000">
                    <a:alpha val="35000"/>
                  </a:srgb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" name="Textfeld 63"/>
              <p:cNvSpPr txBox="1"/>
              <p:nvPr/>
            </p:nvSpPr>
            <p:spPr>
              <a:xfrm>
                <a:off x="6836296" y="932006"/>
                <a:ext cx="19442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rgbClr val="C00000"/>
                    </a:solidFill>
                  </a:rPr>
                  <a:t>M</a:t>
                </a:r>
                <a:r>
                  <a:rPr lang="de-DE" sz="1100" dirty="0">
                    <a:solidFill>
                      <a:srgbClr val="C00000"/>
                    </a:solidFill>
                  </a:rPr>
                  <a:t>usculoskeletal</a:t>
                </a:r>
                <a:r>
                  <a:rPr lang="de-DE" sz="1600" dirty="0">
                    <a:solidFill>
                      <a:srgbClr val="C00000"/>
                    </a:solidFill>
                  </a:rPr>
                  <a:t> </a:t>
                </a:r>
                <a:r>
                  <a:rPr lang="de-DE" sz="1600" b="1" dirty="0">
                    <a:solidFill>
                      <a:srgbClr val="C00000"/>
                    </a:solidFill>
                  </a:rPr>
                  <a:t>S</a:t>
                </a:r>
                <a:r>
                  <a:rPr lang="de-DE" sz="1100" dirty="0">
                    <a:solidFill>
                      <a:srgbClr val="C00000"/>
                    </a:solidFill>
                  </a:rPr>
                  <a:t>imulation</a:t>
                </a:r>
              </a:p>
            </p:txBody>
          </p:sp>
          <p:sp>
            <p:nvSpPr>
              <p:cNvPr id="39" name="Textfeld 64"/>
              <p:cNvSpPr txBox="1"/>
              <p:nvPr/>
            </p:nvSpPr>
            <p:spPr>
              <a:xfrm>
                <a:off x="6846950" y="1205071"/>
                <a:ext cx="187189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100" dirty="0">
                    <a:solidFill>
                      <a:srgbClr val="C00000"/>
                    </a:solidFill>
                  </a:rPr>
                  <a:t>muscle activation and forces</a:t>
                </a:r>
              </a:p>
            </p:txBody>
          </p:sp>
          <p:sp>
            <p:nvSpPr>
              <p:cNvPr id="40" name="Rechteck 65"/>
              <p:cNvSpPr/>
              <p:nvPr/>
            </p:nvSpPr>
            <p:spPr>
              <a:xfrm>
                <a:off x="4815343" y="963997"/>
                <a:ext cx="1277564" cy="52435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B050">
                    <a:alpha val="35000"/>
                  </a:srgb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" name="Textfeld 66"/>
              <p:cNvSpPr txBox="1"/>
              <p:nvPr/>
            </p:nvSpPr>
            <p:spPr>
              <a:xfrm>
                <a:off x="4811123" y="932006"/>
                <a:ext cx="13771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b="1" dirty="0">
                    <a:solidFill>
                      <a:srgbClr val="00B050"/>
                    </a:solidFill>
                  </a:rPr>
                  <a:t>I</a:t>
                </a:r>
                <a:r>
                  <a:rPr lang="de-DE" sz="1100" dirty="0">
                    <a:solidFill>
                      <a:srgbClr val="00B050"/>
                    </a:solidFill>
                  </a:rPr>
                  <a:t>nverse</a:t>
                </a:r>
                <a:r>
                  <a:rPr lang="de-DE" sz="1600" dirty="0">
                    <a:solidFill>
                      <a:srgbClr val="00B050"/>
                    </a:solidFill>
                  </a:rPr>
                  <a:t> </a:t>
                </a:r>
                <a:r>
                  <a:rPr lang="de-DE" sz="1600" b="1" dirty="0">
                    <a:solidFill>
                      <a:srgbClr val="00B050"/>
                    </a:solidFill>
                  </a:rPr>
                  <a:t>D</a:t>
                </a:r>
                <a:r>
                  <a:rPr lang="de-DE" sz="1100" dirty="0">
                    <a:solidFill>
                      <a:srgbClr val="00B050"/>
                    </a:solidFill>
                  </a:rPr>
                  <a:t>ynamics</a:t>
                </a:r>
              </a:p>
            </p:txBody>
          </p:sp>
          <p:sp>
            <p:nvSpPr>
              <p:cNvPr id="42" name="Textfeld 67"/>
              <p:cNvSpPr txBox="1"/>
              <p:nvPr/>
            </p:nvSpPr>
            <p:spPr>
              <a:xfrm>
                <a:off x="4821778" y="1205071"/>
                <a:ext cx="104550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100" dirty="0">
                    <a:solidFill>
                      <a:srgbClr val="00B050"/>
                    </a:solidFill>
                  </a:rPr>
                  <a:t>forces, torques</a:t>
                </a:r>
              </a:p>
            </p:txBody>
          </p:sp>
          <p:sp>
            <p:nvSpPr>
              <p:cNvPr id="43" name="Pfeil nach rechts 68"/>
              <p:cNvSpPr/>
              <p:nvPr/>
            </p:nvSpPr>
            <p:spPr>
              <a:xfrm>
                <a:off x="4251394" y="1112334"/>
                <a:ext cx="409040" cy="206402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75000"/>
                    <a:alpha val="7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596336" cy="86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Project Plan – Overview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5652120" y="1067500"/>
            <a:ext cx="2762241" cy="2289492"/>
            <a:chOff x="5148064" y="1093910"/>
            <a:chExt cx="2762241" cy="2289492"/>
          </a:xfrm>
        </p:grpSpPr>
        <p:sp>
          <p:nvSpPr>
            <p:cNvPr id="24" name="Textfeld 35"/>
            <p:cNvSpPr txBox="1"/>
            <p:nvPr/>
          </p:nvSpPr>
          <p:spPr>
            <a:xfrm>
              <a:off x="5148064" y="1093910"/>
              <a:ext cx="2762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Arm model (musculosceletal) </a:t>
              </a:r>
            </a:p>
            <a:p>
              <a:pPr marL="285750" indent="-285750">
                <a:buFontTx/>
                <a:buChar char="-"/>
              </a:pPr>
              <a:endParaRPr lang="de-DE" sz="1600" b="1" dirty="0">
                <a:solidFill>
                  <a:schemeClr val="tx2"/>
                </a:solidFill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6096" y="1448977"/>
              <a:ext cx="1980851" cy="1934425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1043608" y="1068798"/>
            <a:ext cx="3096344" cy="2288194"/>
            <a:chOff x="539552" y="1095208"/>
            <a:chExt cx="3096344" cy="228819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0685" y="1444784"/>
              <a:ext cx="3035211" cy="1938618"/>
            </a:xfrm>
            <a:prstGeom prst="rect">
              <a:avLst/>
            </a:prstGeom>
          </p:spPr>
        </p:pic>
        <p:sp>
          <p:nvSpPr>
            <p:cNvPr id="27" name="Textfeld 35"/>
            <p:cNvSpPr txBox="1"/>
            <p:nvPr/>
          </p:nvSpPr>
          <p:spPr>
            <a:xfrm>
              <a:off x="539552" y="1095208"/>
              <a:ext cx="20882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OpenSim</a:t>
              </a:r>
            </a:p>
            <a:p>
              <a:pPr marL="285750" indent="-285750">
                <a:buFontTx/>
                <a:buChar char="-"/>
              </a:pPr>
              <a:endParaRPr lang="de-DE" sz="1600" b="1" dirty="0">
                <a:solidFill>
                  <a:schemeClr val="tx2"/>
                </a:solidFill>
              </a:endParaRPr>
            </a:p>
          </p:txBody>
        </p:sp>
      </p:grpSp>
      <p:sp>
        <p:nvSpPr>
          <p:cNvPr id="45" name="Textfeld 35"/>
          <p:cNvSpPr txBox="1"/>
          <p:nvPr/>
        </p:nvSpPr>
        <p:spPr>
          <a:xfrm>
            <a:off x="4700574" y="1795685"/>
            <a:ext cx="78143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b="1" dirty="0">
                <a:solidFill>
                  <a:schemeClr val="tx2"/>
                </a:solidFill>
              </a:rPr>
              <a:t>+</a:t>
            </a: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827584" y="4830607"/>
            <a:ext cx="7525644" cy="1478713"/>
            <a:chOff x="827584" y="4830607"/>
            <a:chExt cx="7525644" cy="1478713"/>
          </a:xfrm>
        </p:grpSpPr>
        <p:sp>
          <p:nvSpPr>
            <p:cNvPr id="54" name="Rechteck 54"/>
            <p:cNvSpPr/>
            <p:nvPr/>
          </p:nvSpPr>
          <p:spPr>
            <a:xfrm>
              <a:off x="827584" y="4830607"/>
              <a:ext cx="7525644" cy="14787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>
                  <a:alpha val="3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35"/>
            <p:cNvSpPr txBox="1"/>
            <p:nvPr/>
          </p:nvSpPr>
          <p:spPr>
            <a:xfrm>
              <a:off x="1047893" y="4892430"/>
              <a:ext cx="102933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MPI data</a:t>
              </a:r>
            </a:p>
            <a:p>
              <a:endParaRPr lang="de-DE" sz="1600" b="1" dirty="0">
                <a:solidFill>
                  <a:schemeClr val="tx2"/>
                </a:solidFill>
              </a:endParaRPr>
            </a:p>
            <a:p>
              <a:endParaRPr lang="de-DE" sz="1600" b="1" dirty="0">
                <a:solidFill>
                  <a:schemeClr val="tx2"/>
                </a:solidFill>
              </a:endParaRPr>
            </a:p>
            <a:p>
              <a:pPr marL="285750" indent="-285750">
                <a:buFontTx/>
                <a:buChar char="-"/>
              </a:pPr>
              <a:endParaRPr lang="de-DE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149161" y="4343807"/>
            <a:ext cx="3350831" cy="1893505"/>
            <a:chOff x="1149161" y="4343807"/>
            <a:chExt cx="3350831" cy="1893505"/>
          </a:xfrm>
        </p:grpSpPr>
        <p:pic>
          <p:nvPicPr>
            <p:cNvPr id="71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3048" y="5229200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/>
            <p:cNvSpPr/>
            <p:nvPr/>
          </p:nvSpPr>
          <p:spPr>
            <a:xfrm>
              <a:off x="1149161" y="5714092"/>
              <a:ext cx="335083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400" dirty="0">
                  <a:solidFill>
                    <a:schemeClr val="tx2"/>
                  </a:solidFill>
                </a:rPr>
                <a:t>pointing movements</a:t>
              </a:r>
            </a:p>
            <a:p>
              <a:r>
                <a:rPr lang="de-DE" sz="1400" dirty="0">
                  <a:solidFill>
                    <a:schemeClr val="tx2"/>
                  </a:solidFill>
                </a:rPr>
                <a:t>       (joint kinematics) </a:t>
              </a:r>
            </a:p>
          </p:txBody>
        </p:sp>
        <p:cxnSp>
          <p:nvCxnSpPr>
            <p:cNvPr id="72" name="Gerader Verbinder 190"/>
            <p:cNvCxnSpPr/>
            <p:nvPr/>
          </p:nvCxnSpPr>
          <p:spPr>
            <a:xfrm>
              <a:off x="2220925" y="4343807"/>
              <a:ext cx="0" cy="8853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5497450" y="4343807"/>
            <a:ext cx="4572000" cy="1893505"/>
            <a:chOff x="5497450" y="4343807"/>
            <a:chExt cx="4572000" cy="1893505"/>
          </a:xfrm>
        </p:grpSpPr>
        <p:sp>
          <p:nvSpPr>
            <p:cNvPr id="13" name="Rectangle 12"/>
            <p:cNvSpPr/>
            <p:nvPr/>
          </p:nvSpPr>
          <p:spPr>
            <a:xfrm>
              <a:off x="5497450" y="5714092"/>
              <a:ext cx="4572000" cy="52322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400" dirty="0">
                  <a:solidFill>
                    <a:schemeClr val="tx2"/>
                  </a:solidFill>
                </a:rPr>
                <a:t>computed muscle activations</a:t>
              </a:r>
            </a:p>
            <a:p>
              <a:r>
                <a:rPr lang="de-DE" sz="1400" dirty="0">
                  <a:solidFill>
                    <a:schemeClr val="tx2"/>
                  </a:solidFill>
                </a:rPr>
                <a:t>       (classical minimization approach)</a:t>
              </a:r>
              <a:endParaRPr lang="de-DE" sz="1400" dirty="0"/>
            </a:p>
          </p:txBody>
        </p:sp>
        <p:cxnSp>
          <p:nvCxnSpPr>
            <p:cNvPr id="80" name="Gerader Verbinder 190"/>
            <p:cNvCxnSpPr/>
            <p:nvPr/>
          </p:nvCxnSpPr>
          <p:spPr>
            <a:xfrm flipV="1">
              <a:off x="6539041" y="4343807"/>
              <a:ext cx="0" cy="855712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1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5343" y="5229200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oup 19"/>
          <p:cNvGrpSpPr/>
          <p:nvPr/>
        </p:nvGrpSpPr>
        <p:grpSpPr>
          <a:xfrm>
            <a:off x="3284962" y="5233921"/>
            <a:ext cx="2030492" cy="997337"/>
            <a:chOff x="3284962" y="5233921"/>
            <a:chExt cx="2030492" cy="997337"/>
          </a:xfrm>
        </p:grpSpPr>
        <p:sp>
          <p:nvSpPr>
            <p:cNvPr id="14" name="Rectangle 13"/>
            <p:cNvSpPr/>
            <p:nvPr/>
          </p:nvSpPr>
          <p:spPr>
            <a:xfrm>
              <a:off x="3284962" y="5708038"/>
              <a:ext cx="203049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400" dirty="0">
                  <a:solidFill>
                    <a:schemeClr val="tx2"/>
                  </a:solidFill>
                </a:rPr>
                <a:t>sEMG measurements</a:t>
              </a:r>
            </a:p>
            <a:p>
              <a:r>
                <a:rPr lang="de-DE" sz="1400" dirty="0">
                  <a:solidFill>
                    <a:schemeClr val="tx2"/>
                  </a:solidFill>
                </a:rPr>
                <a:t>       (8 muscles)</a:t>
              </a:r>
            </a:p>
          </p:txBody>
        </p:sp>
        <p:pic>
          <p:nvPicPr>
            <p:cNvPr id="82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0256" y="5233921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8" name="Group 87"/>
          <p:cNvGrpSpPr/>
          <p:nvPr/>
        </p:nvGrpSpPr>
        <p:grpSpPr>
          <a:xfrm>
            <a:off x="4782303" y="5242282"/>
            <a:ext cx="1288387" cy="338554"/>
            <a:chOff x="6420939" y="6450208"/>
            <a:chExt cx="1288387" cy="338554"/>
          </a:xfrm>
        </p:grpSpPr>
        <p:grpSp>
          <p:nvGrpSpPr>
            <p:cNvPr id="26" name="Group 25"/>
            <p:cNvGrpSpPr/>
            <p:nvPr/>
          </p:nvGrpSpPr>
          <p:grpSpPr>
            <a:xfrm>
              <a:off x="6420939" y="6516284"/>
              <a:ext cx="1288387" cy="211218"/>
              <a:chOff x="4697693" y="5121183"/>
              <a:chExt cx="1288387" cy="211218"/>
            </a:xfrm>
          </p:grpSpPr>
          <p:sp>
            <p:nvSpPr>
              <p:cNvPr id="85" name="Pfeil nach rechts 61"/>
              <p:cNvSpPr/>
              <p:nvPr/>
            </p:nvSpPr>
            <p:spPr>
              <a:xfrm>
                <a:off x="5577040" y="5125999"/>
                <a:ext cx="409040" cy="206402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1">
                    <a:lumMod val="50000"/>
                    <a:alpha val="7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6" name="Pfeil nach rechts 61"/>
              <p:cNvSpPr/>
              <p:nvPr/>
            </p:nvSpPr>
            <p:spPr>
              <a:xfrm rot="10800000">
                <a:off x="4697693" y="5121183"/>
                <a:ext cx="409040" cy="206402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1">
                    <a:lumMod val="50000"/>
                    <a:alpha val="7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7" name="Textfeld 35"/>
            <p:cNvSpPr txBox="1"/>
            <p:nvPr/>
          </p:nvSpPr>
          <p:spPr>
            <a:xfrm>
              <a:off x="6824008" y="6450208"/>
              <a:ext cx="5972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Q1?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05716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596336" cy="86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Project Plan – A Look at the Source Data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27584" y="908720"/>
            <a:ext cx="7525644" cy="1478713"/>
            <a:chOff x="827584" y="4830607"/>
            <a:chExt cx="7525644" cy="1478713"/>
          </a:xfrm>
        </p:grpSpPr>
        <p:sp>
          <p:nvSpPr>
            <p:cNvPr id="54" name="Rechteck 54"/>
            <p:cNvSpPr/>
            <p:nvPr/>
          </p:nvSpPr>
          <p:spPr>
            <a:xfrm>
              <a:off x="827584" y="4830607"/>
              <a:ext cx="7525644" cy="14787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>
                  <a:alpha val="3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35"/>
            <p:cNvSpPr txBox="1"/>
            <p:nvPr/>
          </p:nvSpPr>
          <p:spPr>
            <a:xfrm>
              <a:off x="1047893" y="4892430"/>
              <a:ext cx="102933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MPI data</a:t>
              </a:r>
            </a:p>
            <a:p>
              <a:endParaRPr lang="de-DE" sz="1600" b="1" dirty="0">
                <a:solidFill>
                  <a:schemeClr val="tx2"/>
                </a:solidFill>
              </a:endParaRPr>
            </a:p>
            <a:p>
              <a:endParaRPr lang="de-DE" sz="1600" b="1" dirty="0">
                <a:solidFill>
                  <a:schemeClr val="tx2"/>
                </a:solidFill>
              </a:endParaRPr>
            </a:p>
            <a:p>
              <a:pPr marL="285750" indent="-285750">
                <a:buFontTx/>
                <a:buChar char="-"/>
              </a:pPr>
              <a:endParaRPr lang="de-DE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149161" y="1307313"/>
            <a:ext cx="3350831" cy="1008112"/>
            <a:chOff x="1149161" y="5229200"/>
            <a:chExt cx="3350831" cy="1008112"/>
          </a:xfrm>
        </p:grpSpPr>
        <p:pic>
          <p:nvPicPr>
            <p:cNvPr id="71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3048" y="5229200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/>
            <p:cNvSpPr/>
            <p:nvPr/>
          </p:nvSpPr>
          <p:spPr>
            <a:xfrm>
              <a:off x="1149161" y="5714092"/>
              <a:ext cx="335083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400" dirty="0">
                  <a:solidFill>
                    <a:schemeClr val="tx2"/>
                  </a:solidFill>
                </a:rPr>
                <a:t>pointing movements</a:t>
              </a:r>
            </a:p>
            <a:p>
              <a:r>
                <a:rPr lang="de-DE" sz="1400" dirty="0">
                  <a:solidFill>
                    <a:schemeClr val="tx2"/>
                  </a:solidFill>
                </a:rPr>
                <a:t>       (joint kinematics) 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497450" y="1340768"/>
            <a:ext cx="4572000" cy="1008112"/>
            <a:chOff x="5497450" y="5229200"/>
            <a:chExt cx="4572000" cy="1008112"/>
          </a:xfrm>
        </p:grpSpPr>
        <p:sp>
          <p:nvSpPr>
            <p:cNvPr id="13" name="Rectangle 12"/>
            <p:cNvSpPr/>
            <p:nvPr/>
          </p:nvSpPr>
          <p:spPr>
            <a:xfrm>
              <a:off x="5497450" y="5714092"/>
              <a:ext cx="4572000" cy="52322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400" dirty="0">
                  <a:solidFill>
                    <a:schemeClr val="tx2"/>
                  </a:solidFill>
                </a:rPr>
                <a:t>computed muscle activations</a:t>
              </a:r>
            </a:p>
            <a:p>
              <a:r>
                <a:rPr lang="de-DE" sz="1400" dirty="0">
                  <a:solidFill>
                    <a:schemeClr val="tx2"/>
                  </a:solidFill>
                </a:rPr>
                <a:t>       (classical minimization approach)</a:t>
              </a:r>
              <a:endParaRPr lang="de-DE" sz="1400" dirty="0"/>
            </a:p>
          </p:txBody>
        </p:sp>
        <p:pic>
          <p:nvPicPr>
            <p:cNvPr id="81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5343" y="5229200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oup 19"/>
          <p:cNvGrpSpPr/>
          <p:nvPr/>
        </p:nvGrpSpPr>
        <p:grpSpPr>
          <a:xfrm>
            <a:off x="3284962" y="1312034"/>
            <a:ext cx="2030492" cy="997337"/>
            <a:chOff x="3284962" y="5233921"/>
            <a:chExt cx="2030492" cy="997337"/>
          </a:xfrm>
        </p:grpSpPr>
        <p:sp>
          <p:nvSpPr>
            <p:cNvPr id="14" name="Rectangle 13"/>
            <p:cNvSpPr/>
            <p:nvPr/>
          </p:nvSpPr>
          <p:spPr>
            <a:xfrm>
              <a:off x="3284962" y="5708038"/>
              <a:ext cx="203049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1400" dirty="0">
                  <a:solidFill>
                    <a:schemeClr val="tx2"/>
                  </a:solidFill>
                </a:rPr>
                <a:t>sEMG measurements</a:t>
              </a:r>
            </a:p>
            <a:p>
              <a:r>
                <a:rPr lang="de-DE" sz="1400" dirty="0">
                  <a:solidFill>
                    <a:schemeClr val="tx2"/>
                  </a:solidFill>
                </a:rPr>
                <a:t>       (8 muscles)</a:t>
              </a:r>
            </a:p>
          </p:txBody>
        </p:sp>
        <p:pic>
          <p:nvPicPr>
            <p:cNvPr id="82" name="Picture 6" descr="http://www.clker.com/cliparts/a/5/9/7/12071567031590994625kml_Document.svg.hi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0256" y="5233921"/>
              <a:ext cx="287395" cy="398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035" y="3060668"/>
            <a:ext cx="4300193" cy="2558906"/>
          </a:xfrm>
          <a:prstGeom prst="rect">
            <a:avLst/>
          </a:prstGeom>
        </p:spPr>
      </p:pic>
      <p:pic>
        <p:nvPicPr>
          <p:cNvPr id="4" name="movemen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7584" y="2692337"/>
            <a:ext cx="3225451" cy="32955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168" y="2641446"/>
            <a:ext cx="4282087" cy="343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320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9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596336" cy="86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Actual Project  – "Flowchart"</a:t>
            </a:r>
          </a:p>
        </p:txBody>
      </p:sp>
      <p:sp>
        <p:nvSpPr>
          <p:cNvPr id="19" name="Textfeld 35"/>
          <p:cNvSpPr txBox="1"/>
          <p:nvPr/>
        </p:nvSpPr>
        <p:spPr>
          <a:xfrm>
            <a:off x="525933" y="1072869"/>
            <a:ext cx="2187475" cy="5232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MPI study used commercial </a:t>
            </a:r>
          </a:p>
          <a:p>
            <a:r>
              <a:rPr lang="de-DE" sz="1400" dirty="0">
                <a:solidFill>
                  <a:schemeClr val="tx2"/>
                </a:solidFill>
              </a:rPr>
              <a:t>full-body model (SIMM)</a:t>
            </a:r>
            <a:endParaRPr lang="de-DE" sz="1600" b="1" dirty="0">
              <a:solidFill>
                <a:schemeClr val="tx2"/>
              </a:solidFill>
            </a:endParaRPr>
          </a:p>
        </p:txBody>
      </p:sp>
      <p:sp>
        <p:nvSpPr>
          <p:cNvPr id="22" name="Textfeld 35"/>
          <p:cNvSpPr txBox="1"/>
          <p:nvPr/>
        </p:nvSpPr>
        <p:spPr>
          <a:xfrm>
            <a:off x="5711705" y="1063253"/>
            <a:ext cx="296475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Choose open source full-body model</a:t>
            </a:r>
          </a:p>
          <a:p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915816" y="1340768"/>
            <a:ext cx="27363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35"/>
          <p:cNvSpPr txBox="1"/>
          <p:nvPr/>
        </p:nvSpPr>
        <p:spPr>
          <a:xfrm>
            <a:off x="5711704" y="1666092"/>
            <a:ext cx="296475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Conflicts with latest OpenSim version </a:t>
            </a:r>
          </a:p>
          <a:p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092280" y="1378060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7092280" y="1981870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35"/>
          <p:cNvSpPr txBox="1"/>
          <p:nvPr/>
        </p:nvSpPr>
        <p:spPr>
          <a:xfrm>
            <a:off x="5711704" y="2246159"/>
            <a:ext cx="303676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Downgrade to earlier version</a:t>
            </a:r>
          </a:p>
          <a:p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7092280" y="2568516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35"/>
          <p:cNvSpPr txBox="1"/>
          <p:nvPr/>
        </p:nvSpPr>
        <p:spPr>
          <a:xfrm>
            <a:off x="5711704" y="2856548"/>
            <a:ext cx="296475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Different inverse dynamics algorithms</a:t>
            </a:r>
          </a:p>
          <a:p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7078448" y="3235752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5"/>
          <p:cNvSpPr txBox="1"/>
          <p:nvPr/>
        </p:nvSpPr>
        <p:spPr>
          <a:xfrm>
            <a:off x="5697872" y="3523784"/>
            <a:ext cx="30505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There are only antiquated free </a:t>
            </a:r>
          </a:p>
          <a:p>
            <a:r>
              <a:rPr lang="de-DE" sz="1400" dirty="0">
                <a:solidFill>
                  <a:schemeClr val="tx2"/>
                </a:solidFill>
              </a:rPr>
              <a:t>full-body models!</a:t>
            </a:r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sp>
        <p:nvSpPr>
          <p:cNvPr id="33" name="Textfeld 35"/>
          <p:cNvSpPr txBox="1"/>
          <p:nvPr/>
        </p:nvSpPr>
        <p:spPr>
          <a:xfrm>
            <a:off x="5697872" y="4335036"/>
            <a:ext cx="305059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Choose a free partial arm model</a:t>
            </a:r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072754" y="4034142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5213859" y="1837855"/>
            <a:ext cx="438261" cy="4327449"/>
            <a:chOff x="5213859" y="2060849"/>
            <a:chExt cx="438261" cy="2665891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5213859" y="2060849"/>
              <a:ext cx="43826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>
              <a:off x="5213859" y="4726740"/>
              <a:ext cx="43826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5213859" y="2060850"/>
              <a:ext cx="0" cy="26658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feld 35"/>
          <p:cNvSpPr txBox="1"/>
          <p:nvPr/>
        </p:nvSpPr>
        <p:spPr>
          <a:xfrm>
            <a:off x="2134788" y="2385799"/>
            <a:ext cx="305059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Partial arm model has been updated!</a:t>
            </a:r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7072754" y="4665093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feld 35"/>
          <p:cNvSpPr txBox="1"/>
          <p:nvPr/>
        </p:nvSpPr>
        <p:spPr>
          <a:xfrm>
            <a:off x="5688806" y="4985594"/>
            <a:ext cx="312951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Complex mapping between full-body model data vs. partial arm model requirements ... finally works!</a:t>
            </a:r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7096948" y="5733256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feld 35"/>
          <p:cNvSpPr txBox="1"/>
          <p:nvPr/>
        </p:nvSpPr>
        <p:spPr>
          <a:xfrm>
            <a:off x="5685264" y="6013737"/>
            <a:ext cx="31330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Classical minimization algorithm doesn‘t converge!</a:t>
            </a:r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3635896" y="2085606"/>
            <a:ext cx="3456384" cy="288032"/>
            <a:chOff x="3635896" y="2325137"/>
            <a:chExt cx="3456384" cy="288032"/>
          </a:xfrm>
        </p:grpSpPr>
        <p:cxnSp>
          <p:nvCxnSpPr>
            <p:cNvPr id="75" name="Straight Connector 74"/>
            <p:cNvCxnSpPr/>
            <p:nvPr/>
          </p:nvCxnSpPr>
          <p:spPr>
            <a:xfrm flipH="1">
              <a:off x="3635896" y="2325137"/>
              <a:ext cx="345638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>
            <a:xfrm>
              <a:off x="3635896" y="2325137"/>
              <a:ext cx="0" cy="2880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3" name="Straight Arrow Connector 82"/>
          <p:cNvCxnSpPr/>
          <p:nvPr/>
        </p:nvCxnSpPr>
        <p:spPr>
          <a:xfrm>
            <a:off x="3631838" y="2685413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feld 35"/>
          <p:cNvSpPr txBox="1"/>
          <p:nvPr/>
        </p:nvSpPr>
        <p:spPr>
          <a:xfrm>
            <a:off x="2117915" y="2985447"/>
            <a:ext cx="30505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New model release requires new data mapping</a:t>
            </a:r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sp>
        <p:nvSpPr>
          <p:cNvPr id="85" name="Textfeld 35"/>
          <p:cNvSpPr txBox="1"/>
          <p:nvPr/>
        </p:nvSpPr>
        <p:spPr>
          <a:xfrm>
            <a:off x="2117915" y="3641419"/>
            <a:ext cx="31330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Classical minimization algorithm converges ... but ...</a:t>
            </a:r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cxnSp>
        <p:nvCxnSpPr>
          <p:cNvPr id="86" name="Straight Arrow Connector 85"/>
          <p:cNvCxnSpPr/>
          <p:nvPr/>
        </p:nvCxnSpPr>
        <p:spPr>
          <a:xfrm>
            <a:off x="3631838" y="3353387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3615845" y="4174483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feld 35"/>
          <p:cNvSpPr txBox="1"/>
          <p:nvPr/>
        </p:nvSpPr>
        <p:spPr>
          <a:xfrm>
            <a:off x="2125580" y="4473935"/>
            <a:ext cx="30505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rgbClr val="C00000"/>
                </a:solidFill>
              </a:rPr>
              <a:t>Intermediate inverse dynamics results (joint torques) are totally different from study results!</a:t>
            </a:r>
            <a:endParaRPr lang="de-DE" sz="1600" b="1" dirty="0">
              <a:solidFill>
                <a:srgbClr val="C00000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cxnSp>
        <p:nvCxnSpPr>
          <p:cNvPr id="96" name="Straight Arrow Connector 95"/>
          <p:cNvCxnSpPr/>
          <p:nvPr/>
        </p:nvCxnSpPr>
        <p:spPr>
          <a:xfrm>
            <a:off x="3615845" y="5118718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feld 35"/>
          <p:cNvSpPr txBox="1"/>
          <p:nvPr/>
        </p:nvSpPr>
        <p:spPr>
          <a:xfrm>
            <a:off x="2125579" y="5469338"/>
            <a:ext cx="31330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2"/>
                </a:solidFill>
              </a:rPr>
              <a:t>Trial and error phase, change any parameter randomly</a:t>
            </a:r>
            <a:endParaRPr lang="de-DE" sz="1600" b="1" dirty="0">
              <a:solidFill>
                <a:schemeClr val="tx2"/>
              </a:solidFill>
            </a:endParaRPr>
          </a:p>
          <a:p>
            <a:endParaRPr lang="de-DE" sz="16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de-DE" sz="1600" b="1" dirty="0">
              <a:solidFill>
                <a:schemeClr val="tx2"/>
              </a:solidFill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1733835" y="3217754"/>
            <a:ext cx="355714" cy="2435149"/>
            <a:chOff x="1733835" y="3457285"/>
            <a:chExt cx="355714" cy="2435149"/>
          </a:xfrm>
        </p:grpSpPr>
        <p:cxnSp>
          <p:nvCxnSpPr>
            <p:cNvPr id="94" name="Straight Connector 93"/>
            <p:cNvCxnSpPr/>
            <p:nvPr/>
          </p:nvCxnSpPr>
          <p:spPr>
            <a:xfrm flipH="1">
              <a:off x="1733835" y="5892434"/>
              <a:ext cx="35571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V="1">
              <a:off x="1736463" y="3458746"/>
              <a:ext cx="0" cy="24336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>
              <a:off x="1733835" y="3457285"/>
              <a:ext cx="355714" cy="14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2" name="Group 121"/>
          <p:cNvGrpSpPr/>
          <p:nvPr/>
        </p:nvGrpSpPr>
        <p:grpSpPr>
          <a:xfrm>
            <a:off x="1475656" y="3084828"/>
            <a:ext cx="621913" cy="2811846"/>
            <a:chOff x="755576" y="3331669"/>
            <a:chExt cx="621913" cy="2811846"/>
          </a:xfrm>
        </p:grpSpPr>
        <p:grpSp>
          <p:nvGrpSpPr>
            <p:cNvPr id="105" name="Group 104"/>
            <p:cNvGrpSpPr/>
            <p:nvPr/>
          </p:nvGrpSpPr>
          <p:grpSpPr>
            <a:xfrm>
              <a:off x="899591" y="3331669"/>
              <a:ext cx="477898" cy="2687842"/>
              <a:chOff x="1197126" y="3457285"/>
              <a:chExt cx="356010" cy="2435149"/>
            </a:xfrm>
          </p:grpSpPr>
          <p:cxnSp>
            <p:nvCxnSpPr>
              <p:cNvPr id="106" name="Straight Connector 105"/>
              <p:cNvCxnSpPr/>
              <p:nvPr/>
            </p:nvCxnSpPr>
            <p:spPr>
              <a:xfrm flipH="1">
                <a:off x="1197422" y="5892434"/>
                <a:ext cx="35571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flipV="1">
                <a:off x="1197126" y="3458746"/>
                <a:ext cx="0" cy="243368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Arrow Connector 107"/>
              <p:cNvCxnSpPr/>
              <p:nvPr/>
            </p:nvCxnSpPr>
            <p:spPr>
              <a:xfrm>
                <a:off x="1197421" y="3457285"/>
                <a:ext cx="355714" cy="146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oup 116"/>
            <p:cNvGrpSpPr/>
            <p:nvPr/>
          </p:nvGrpSpPr>
          <p:grpSpPr>
            <a:xfrm>
              <a:off x="755576" y="3416943"/>
              <a:ext cx="619514" cy="2726572"/>
              <a:chOff x="1475656" y="3416943"/>
              <a:chExt cx="619514" cy="2726572"/>
            </a:xfrm>
          </p:grpSpPr>
          <p:grpSp>
            <p:nvGrpSpPr>
              <p:cNvPr id="109" name="Group 108"/>
              <p:cNvGrpSpPr/>
              <p:nvPr/>
            </p:nvGrpSpPr>
            <p:grpSpPr>
              <a:xfrm>
                <a:off x="1475656" y="3591873"/>
                <a:ext cx="603521" cy="2551642"/>
                <a:chOff x="1733538" y="3457285"/>
                <a:chExt cx="356011" cy="2435149"/>
              </a:xfrm>
            </p:grpSpPr>
            <p:cxnSp>
              <p:nvCxnSpPr>
                <p:cNvPr id="110" name="Straight Connector 109"/>
                <p:cNvCxnSpPr/>
                <p:nvPr/>
              </p:nvCxnSpPr>
              <p:spPr>
                <a:xfrm flipH="1">
                  <a:off x="1733835" y="5892434"/>
                  <a:ext cx="355714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/>
                <p:cNvCxnSpPr/>
                <p:nvPr/>
              </p:nvCxnSpPr>
              <p:spPr>
                <a:xfrm flipV="1">
                  <a:off x="1733538" y="3458746"/>
                  <a:ext cx="0" cy="2433688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Arrow Connector 111"/>
                <p:cNvCxnSpPr/>
                <p:nvPr/>
              </p:nvCxnSpPr>
              <p:spPr>
                <a:xfrm>
                  <a:off x="1733835" y="3457285"/>
                  <a:ext cx="355714" cy="146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1521488" y="3416943"/>
                <a:ext cx="573682" cy="2534468"/>
                <a:chOff x="1733835" y="3473675"/>
                <a:chExt cx="355714" cy="2418759"/>
              </a:xfrm>
            </p:grpSpPr>
            <p:cxnSp>
              <p:nvCxnSpPr>
                <p:cNvPr id="114" name="Straight Connector 113"/>
                <p:cNvCxnSpPr/>
                <p:nvPr/>
              </p:nvCxnSpPr>
              <p:spPr>
                <a:xfrm flipH="1">
                  <a:off x="1733835" y="5892434"/>
                  <a:ext cx="355714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1733835" y="3481888"/>
                  <a:ext cx="0" cy="240981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Arrow Connector 115"/>
                <p:cNvCxnSpPr/>
                <p:nvPr/>
              </p:nvCxnSpPr>
              <p:spPr>
                <a:xfrm>
                  <a:off x="1733835" y="3473675"/>
                  <a:ext cx="355714" cy="146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8" name="Group 117"/>
              <p:cNvGrpSpPr/>
              <p:nvPr/>
            </p:nvGrpSpPr>
            <p:grpSpPr>
              <a:xfrm>
                <a:off x="1824027" y="3525302"/>
                <a:ext cx="251504" cy="2551642"/>
                <a:chOff x="1733538" y="3457285"/>
                <a:chExt cx="356011" cy="2435149"/>
              </a:xfrm>
            </p:grpSpPr>
            <p:cxnSp>
              <p:nvCxnSpPr>
                <p:cNvPr id="119" name="Straight Connector 118"/>
                <p:cNvCxnSpPr/>
                <p:nvPr/>
              </p:nvCxnSpPr>
              <p:spPr>
                <a:xfrm flipH="1">
                  <a:off x="1733835" y="5892434"/>
                  <a:ext cx="355714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/>
                <p:cNvCxnSpPr/>
                <p:nvPr/>
              </p:nvCxnSpPr>
              <p:spPr>
                <a:xfrm flipV="1">
                  <a:off x="1733538" y="3458746"/>
                  <a:ext cx="0" cy="2433688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Arrow Connector 120"/>
                <p:cNvCxnSpPr/>
                <p:nvPr/>
              </p:nvCxnSpPr>
              <p:spPr>
                <a:xfrm>
                  <a:off x="1733835" y="3457285"/>
                  <a:ext cx="355714" cy="146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56" name="Group 155"/>
          <p:cNvGrpSpPr/>
          <p:nvPr/>
        </p:nvGrpSpPr>
        <p:grpSpPr>
          <a:xfrm>
            <a:off x="690448" y="1842778"/>
            <a:ext cx="1371858" cy="4116787"/>
            <a:chOff x="513529" y="2082309"/>
            <a:chExt cx="1548778" cy="4116787"/>
          </a:xfrm>
        </p:grpSpPr>
        <p:grpSp>
          <p:nvGrpSpPr>
            <p:cNvPr id="145" name="Group 144"/>
            <p:cNvGrpSpPr/>
            <p:nvPr/>
          </p:nvGrpSpPr>
          <p:grpSpPr>
            <a:xfrm>
              <a:off x="587056" y="3068960"/>
              <a:ext cx="1475251" cy="3130136"/>
              <a:chOff x="5138251" y="2798444"/>
              <a:chExt cx="513869" cy="1928296"/>
            </a:xfrm>
          </p:grpSpPr>
          <p:cxnSp>
            <p:nvCxnSpPr>
              <p:cNvPr id="146" name="Straight Arrow Connector 145"/>
              <p:cNvCxnSpPr/>
              <p:nvPr/>
            </p:nvCxnSpPr>
            <p:spPr>
              <a:xfrm flipV="1">
                <a:off x="5138252" y="2798444"/>
                <a:ext cx="0" cy="192829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/>
              <p:cNvCxnSpPr/>
              <p:nvPr/>
            </p:nvCxnSpPr>
            <p:spPr>
              <a:xfrm flipH="1">
                <a:off x="5138251" y="4726740"/>
                <a:ext cx="513869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056" name="Picture 8" descr="http://up.picr.de/22754796cl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3529" y="2082309"/>
              <a:ext cx="1135829" cy="938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8731987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596336" cy="86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Problem: Inconsistent Dynamics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427469"/>
            <a:ext cx="3590361" cy="3513699"/>
          </a:xfrm>
          <a:prstGeom prst="rect">
            <a:avLst/>
          </a:prstGeom>
        </p:spPr>
      </p:pic>
      <p:sp>
        <p:nvSpPr>
          <p:cNvPr id="69" name="Textfeld 35"/>
          <p:cNvSpPr txBox="1"/>
          <p:nvPr/>
        </p:nvSpPr>
        <p:spPr>
          <a:xfrm>
            <a:off x="4643808" y="1517883"/>
            <a:ext cx="3528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chemeClr val="tx2"/>
                </a:solidFill>
              </a:rPr>
              <a:t>Inconsistent inverse dynamics solution: </a:t>
            </a:r>
          </a:p>
          <a:p>
            <a:endParaRPr lang="de-DE" sz="1600" b="1" dirty="0">
              <a:solidFill>
                <a:schemeClr val="tx2"/>
              </a:solidFill>
            </a:endParaRPr>
          </a:p>
          <a:p>
            <a:r>
              <a:rPr lang="de-DE" sz="1600" b="1" dirty="0">
                <a:solidFill>
                  <a:schemeClr val="tx2"/>
                </a:solidFill>
              </a:rPr>
              <a:t>proximal</a:t>
            </a:r>
            <a:r>
              <a:rPr lang="de-DE" sz="1600" dirty="0">
                <a:solidFill>
                  <a:schemeClr val="tx2"/>
                </a:solidFill>
              </a:rPr>
              <a:t> joint torques very </a:t>
            </a:r>
            <a:r>
              <a:rPr lang="de-DE" sz="1600" b="1" dirty="0">
                <a:solidFill>
                  <a:schemeClr val="tx2"/>
                </a:solidFill>
              </a:rPr>
              <a:t>different</a:t>
            </a:r>
            <a:r>
              <a:rPr lang="de-DE" sz="1600" dirty="0">
                <a:solidFill>
                  <a:schemeClr val="tx2"/>
                </a:solidFill>
              </a:rPr>
              <a:t>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671" y="2567947"/>
            <a:ext cx="6621737" cy="266125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843808" y="5322694"/>
            <a:ext cx="43924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2"/>
                </a:solidFill>
              </a:rPr>
              <a:t>But: </a:t>
            </a:r>
            <a:r>
              <a:rPr lang="de-DE" sz="1600" b="1" dirty="0">
                <a:solidFill>
                  <a:schemeClr val="tx2"/>
                </a:solidFill>
              </a:rPr>
              <a:t>distal</a:t>
            </a:r>
            <a:r>
              <a:rPr lang="de-DE" sz="1600" dirty="0">
                <a:solidFill>
                  <a:schemeClr val="tx2"/>
                </a:solidFill>
              </a:rPr>
              <a:t> joint torques (e.g. </a:t>
            </a:r>
            <a:r>
              <a:rPr lang="de-DE" sz="1600" b="1" dirty="0">
                <a:solidFill>
                  <a:schemeClr val="tx2"/>
                </a:solidFill>
              </a:rPr>
              <a:t>elbow</a:t>
            </a:r>
            <a:r>
              <a:rPr lang="de-DE" sz="1600" dirty="0">
                <a:solidFill>
                  <a:schemeClr val="tx2"/>
                </a:solidFill>
              </a:rPr>
              <a:t>) quite </a:t>
            </a:r>
            <a:r>
              <a:rPr lang="de-DE" sz="1600" b="1" dirty="0">
                <a:solidFill>
                  <a:schemeClr val="tx2"/>
                </a:solidFill>
              </a:rPr>
              <a:t>similar</a:t>
            </a:r>
            <a:r>
              <a:rPr lang="de-DE" sz="1600" dirty="0">
                <a:solidFill>
                  <a:schemeClr val="tx2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627908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596336" cy="86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Main Problem = Different Models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475656" y="5301208"/>
            <a:ext cx="6048672" cy="566774"/>
            <a:chOff x="2731840" y="932006"/>
            <a:chExt cx="6048672" cy="566774"/>
          </a:xfrm>
        </p:grpSpPr>
        <p:sp>
          <p:nvSpPr>
            <p:cNvPr id="9" name="Rechteck 54"/>
            <p:cNvSpPr/>
            <p:nvPr/>
          </p:nvSpPr>
          <p:spPr>
            <a:xfrm>
              <a:off x="2768327" y="971575"/>
              <a:ext cx="1331665" cy="52720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>
                  <a:alpha val="3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Textfeld 55"/>
            <p:cNvSpPr txBox="1"/>
            <p:nvPr/>
          </p:nvSpPr>
          <p:spPr>
            <a:xfrm>
              <a:off x="2731840" y="932006"/>
              <a:ext cx="13771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rgbClr val="4D81B8"/>
                  </a:solidFill>
                </a:rPr>
                <a:t>I</a:t>
              </a:r>
              <a:r>
                <a:rPr lang="de-DE" sz="1100" dirty="0">
                  <a:solidFill>
                    <a:srgbClr val="4D81B8"/>
                  </a:solidFill>
                </a:rPr>
                <a:t>nverse</a:t>
              </a:r>
              <a:r>
                <a:rPr lang="de-DE" sz="1600" dirty="0">
                  <a:solidFill>
                    <a:srgbClr val="4D81B8"/>
                  </a:solidFill>
                </a:rPr>
                <a:t> </a:t>
              </a:r>
              <a:r>
                <a:rPr lang="de-DE" sz="1600" b="1" dirty="0">
                  <a:solidFill>
                    <a:srgbClr val="4D81B8"/>
                  </a:solidFill>
                </a:rPr>
                <a:t>K</a:t>
              </a:r>
              <a:r>
                <a:rPr lang="de-DE" sz="1100" dirty="0">
                  <a:solidFill>
                    <a:srgbClr val="4D81B8"/>
                  </a:solidFill>
                </a:rPr>
                <a:t>inematics</a:t>
              </a:r>
            </a:p>
          </p:txBody>
        </p:sp>
        <p:sp>
          <p:nvSpPr>
            <p:cNvPr id="11" name="Textfeld 56"/>
            <p:cNvSpPr txBox="1"/>
            <p:nvPr/>
          </p:nvSpPr>
          <p:spPr>
            <a:xfrm>
              <a:off x="2731840" y="1212805"/>
              <a:ext cx="113513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dirty="0">
                  <a:solidFill>
                    <a:srgbClr val="4D81B8"/>
                  </a:solidFill>
                </a:rPr>
                <a:t>joint angles</a:t>
              </a:r>
            </a:p>
          </p:txBody>
        </p:sp>
        <p:sp>
          <p:nvSpPr>
            <p:cNvPr id="12" name="Pfeil nach rechts 61"/>
            <p:cNvSpPr/>
            <p:nvPr/>
          </p:nvSpPr>
          <p:spPr>
            <a:xfrm>
              <a:off x="6260232" y="1112334"/>
              <a:ext cx="409040" cy="206402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  <a:alpha val="7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62"/>
            <p:cNvSpPr/>
            <p:nvPr/>
          </p:nvSpPr>
          <p:spPr>
            <a:xfrm>
              <a:off x="6840516" y="963997"/>
              <a:ext cx="1795980" cy="52435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C00000">
                  <a:alpha val="35000"/>
                </a:srgb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Textfeld 63"/>
            <p:cNvSpPr txBox="1"/>
            <p:nvPr/>
          </p:nvSpPr>
          <p:spPr>
            <a:xfrm>
              <a:off x="6836296" y="932006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rgbClr val="C00000"/>
                  </a:solidFill>
                </a:rPr>
                <a:t>M</a:t>
              </a:r>
              <a:r>
                <a:rPr lang="de-DE" sz="1100" dirty="0">
                  <a:solidFill>
                    <a:srgbClr val="C00000"/>
                  </a:solidFill>
                </a:rPr>
                <a:t>usculoskeletal</a:t>
              </a:r>
              <a:r>
                <a:rPr lang="de-DE" sz="1600" dirty="0">
                  <a:solidFill>
                    <a:srgbClr val="C00000"/>
                  </a:solidFill>
                </a:rPr>
                <a:t> </a:t>
              </a:r>
              <a:r>
                <a:rPr lang="de-DE" sz="1600" b="1" dirty="0">
                  <a:solidFill>
                    <a:srgbClr val="C00000"/>
                  </a:solidFill>
                </a:rPr>
                <a:t>S</a:t>
              </a:r>
              <a:r>
                <a:rPr lang="de-DE" sz="1100" dirty="0">
                  <a:solidFill>
                    <a:srgbClr val="C00000"/>
                  </a:solidFill>
                </a:rPr>
                <a:t>imulation</a:t>
              </a:r>
            </a:p>
          </p:txBody>
        </p:sp>
        <p:sp>
          <p:nvSpPr>
            <p:cNvPr id="15" name="Textfeld 64"/>
            <p:cNvSpPr txBox="1"/>
            <p:nvPr/>
          </p:nvSpPr>
          <p:spPr>
            <a:xfrm>
              <a:off x="6846950" y="1205071"/>
              <a:ext cx="187189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dirty="0">
                  <a:solidFill>
                    <a:srgbClr val="C00000"/>
                  </a:solidFill>
                </a:rPr>
                <a:t>muscle activation and forces</a:t>
              </a:r>
            </a:p>
          </p:txBody>
        </p:sp>
        <p:sp>
          <p:nvSpPr>
            <p:cNvPr id="16" name="Rechteck 65"/>
            <p:cNvSpPr/>
            <p:nvPr/>
          </p:nvSpPr>
          <p:spPr>
            <a:xfrm>
              <a:off x="4815343" y="963997"/>
              <a:ext cx="1277564" cy="52435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B050">
                  <a:alpha val="35000"/>
                </a:srgb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Textfeld 66"/>
            <p:cNvSpPr txBox="1"/>
            <p:nvPr/>
          </p:nvSpPr>
          <p:spPr>
            <a:xfrm>
              <a:off x="4811123" y="932006"/>
              <a:ext cx="13771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b="1" dirty="0">
                  <a:solidFill>
                    <a:srgbClr val="00B050"/>
                  </a:solidFill>
                </a:rPr>
                <a:t>I</a:t>
              </a:r>
              <a:r>
                <a:rPr lang="de-DE" sz="1100" dirty="0">
                  <a:solidFill>
                    <a:srgbClr val="00B050"/>
                  </a:solidFill>
                </a:rPr>
                <a:t>nverse</a:t>
              </a:r>
              <a:r>
                <a:rPr lang="de-DE" sz="1600" dirty="0">
                  <a:solidFill>
                    <a:srgbClr val="00B050"/>
                  </a:solidFill>
                </a:rPr>
                <a:t> </a:t>
              </a:r>
              <a:r>
                <a:rPr lang="de-DE" sz="1600" b="1" dirty="0">
                  <a:solidFill>
                    <a:srgbClr val="00B050"/>
                  </a:solidFill>
                </a:rPr>
                <a:t>D</a:t>
              </a:r>
              <a:r>
                <a:rPr lang="de-DE" sz="1100" dirty="0">
                  <a:solidFill>
                    <a:srgbClr val="00B050"/>
                  </a:solidFill>
                </a:rPr>
                <a:t>ynamics</a:t>
              </a:r>
            </a:p>
          </p:txBody>
        </p:sp>
        <p:sp>
          <p:nvSpPr>
            <p:cNvPr id="18" name="Textfeld 67"/>
            <p:cNvSpPr txBox="1"/>
            <p:nvPr/>
          </p:nvSpPr>
          <p:spPr>
            <a:xfrm>
              <a:off x="4821778" y="1205071"/>
              <a:ext cx="10455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dirty="0">
                  <a:solidFill>
                    <a:srgbClr val="00B050"/>
                  </a:solidFill>
                </a:rPr>
                <a:t>forces, torques</a:t>
              </a:r>
            </a:p>
          </p:txBody>
        </p:sp>
        <p:sp>
          <p:nvSpPr>
            <p:cNvPr id="19" name="Pfeil nach rechts 68"/>
            <p:cNvSpPr/>
            <p:nvPr/>
          </p:nvSpPr>
          <p:spPr>
            <a:xfrm>
              <a:off x="4251394" y="1112334"/>
              <a:ext cx="409040" cy="206402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  <a:alpha val="7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0" name="Gewitterblitz 1071"/>
          <p:cNvSpPr/>
          <p:nvPr/>
        </p:nvSpPr>
        <p:spPr>
          <a:xfrm flipH="1">
            <a:off x="4429206" y="5390307"/>
            <a:ext cx="358818" cy="428144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Picture 8" descr="http://up.picr.de/22754796c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01805"/>
            <a:ext cx="1006081" cy="9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Arrow Connector 21"/>
          <p:cNvCxnSpPr/>
          <p:nvPr/>
        </p:nvCxnSpPr>
        <p:spPr>
          <a:xfrm>
            <a:off x="1844032" y="1414350"/>
            <a:ext cx="847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://www.clker.com/cliparts/K/m/g/9/O/v/check-mark-m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369" y="5449373"/>
            <a:ext cx="391439" cy="37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Line Callout 3 23"/>
          <p:cNvSpPr/>
          <p:nvPr/>
        </p:nvSpPr>
        <p:spPr>
          <a:xfrm>
            <a:off x="1652449" y="2812320"/>
            <a:ext cx="6256360" cy="1624792"/>
          </a:xfrm>
          <a:prstGeom prst="borderCallout3">
            <a:avLst>
              <a:gd name="adj1" fmla="val 386"/>
              <a:gd name="adj2" fmla="val 56550"/>
              <a:gd name="adj3" fmla="val -10278"/>
              <a:gd name="adj4" fmla="val 65207"/>
              <a:gd name="adj5" fmla="val -33290"/>
              <a:gd name="adj6" fmla="val 84625"/>
              <a:gd name="adj7" fmla="val -52910"/>
              <a:gd name="adj8" fmla="val 876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"The </a:t>
            </a:r>
            <a:r>
              <a:rPr lang="en-US" sz="1400" b="1" dirty="0"/>
              <a:t>proximal joints </a:t>
            </a:r>
            <a:r>
              <a:rPr lang="en-US" sz="1400" dirty="0"/>
              <a:t>are much more complicated including lots of </a:t>
            </a:r>
            <a:r>
              <a:rPr lang="en-US" sz="1400" b="1" dirty="0"/>
              <a:t>phantom joints</a:t>
            </a:r>
            <a:r>
              <a:rPr lang="en-US" sz="1400" dirty="0"/>
              <a:t> and </a:t>
            </a:r>
            <a:r>
              <a:rPr lang="en-US" sz="1400" b="1" dirty="0"/>
              <a:t>coupling</a:t>
            </a:r>
            <a:r>
              <a:rPr lang="en-US" sz="1400" dirty="0"/>
              <a:t> to enable motion of the shoulder girdle so it makes total sense to me that </a:t>
            </a:r>
            <a:r>
              <a:rPr lang="en-US" sz="1400" b="1" dirty="0"/>
              <a:t>if there is a discrepancy </a:t>
            </a:r>
            <a:r>
              <a:rPr lang="en-US" sz="1400" dirty="0"/>
              <a:t>it is there, and </a:t>
            </a:r>
            <a:r>
              <a:rPr lang="en-US" sz="1400" b="1" dirty="0"/>
              <a:t>not at the elbow </a:t>
            </a:r>
            <a:r>
              <a:rPr lang="en-US" sz="1400" dirty="0"/>
              <a:t>[…]“ (K. Saul)</a:t>
            </a:r>
            <a:endParaRPr lang="de-DE" sz="1400" dirty="0"/>
          </a:p>
        </p:txBody>
      </p:sp>
      <p:sp>
        <p:nvSpPr>
          <p:cNvPr id="23" name="Textfeld 35"/>
          <p:cNvSpPr txBox="1"/>
          <p:nvPr/>
        </p:nvSpPr>
        <p:spPr>
          <a:xfrm>
            <a:off x="2958423" y="937297"/>
            <a:ext cx="5545491" cy="95410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chemeClr val="tx2"/>
                </a:solidFill>
              </a:rPr>
              <a:t>Discussion with ...</a:t>
            </a:r>
          </a:p>
          <a:p>
            <a:endParaRPr lang="de-DE" sz="1400" b="1" dirty="0">
              <a:solidFill>
                <a:schemeClr val="tx2"/>
              </a:solidFill>
            </a:endParaRPr>
          </a:p>
          <a:p>
            <a:r>
              <a:rPr lang="de-DE" sz="1400" b="1" i="1" dirty="0">
                <a:solidFill>
                  <a:schemeClr val="tx2"/>
                </a:solidFill>
              </a:rPr>
              <a:t>Myroslav Bachynskyi         Kate Saul (partial            OpenSim community</a:t>
            </a:r>
          </a:p>
          <a:p>
            <a:r>
              <a:rPr lang="de-DE" sz="1400" b="1" i="1" dirty="0">
                <a:solidFill>
                  <a:schemeClr val="tx2"/>
                </a:solidFill>
              </a:rPr>
              <a:t>(MPI study)	                         arm model dev.)              (simtk.org)</a:t>
            </a:r>
            <a:endParaRPr lang="de-DE" sz="1600" b="1" i="1" dirty="0">
              <a:solidFill>
                <a:schemeClr val="tx2"/>
              </a:solidFill>
            </a:endParaRPr>
          </a:p>
        </p:txBody>
      </p:sp>
      <p:sp>
        <p:nvSpPr>
          <p:cNvPr id="29" name="Line Callout 3 28"/>
          <p:cNvSpPr/>
          <p:nvPr/>
        </p:nvSpPr>
        <p:spPr>
          <a:xfrm>
            <a:off x="1492519" y="2967899"/>
            <a:ext cx="6256360" cy="1624792"/>
          </a:xfrm>
          <a:prstGeom prst="borderCallout3">
            <a:avLst>
              <a:gd name="adj1" fmla="val 386"/>
              <a:gd name="adj2" fmla="val 49627"/>
              <a:gd name="adj3" fmla="val -20349"/>
              <a:gd name="adj4" fmla="val 56129"/>
              <a:gd name="adj5" fmla="val -42769"/>
              <a:gd name="adj6" fmla="val 62931"/>
              <a:gd name="adj7" fmla="val -62979"/>
              <a:gd name="adj8" fmla="val 645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"Note that </a:t>
            </a:r>
            <a:r>
              <a:rPr lang="en-US" sz="1400" b="1" dirty="0"/>
              <a:t>forces such as contact, ligaments, bushings, and even muscles</a:t>
            </a:r>
            <a:r>
              <a:rPr lang="en-US" sz="1400" dirty="0"/>
              <a:t> will be </a:t>
            </a:r>
            <a:r>
              <a:rPr lang="en-US" sz="1400" b="1" dirty="0"/>
              <a:t>applied</a:t>
            </a:r>
            <a:r>
              <a:rPr lang="en-US" sz="1400" dirty="0"/>
              <a:t> to the model </a:t>
            </a:r>
            <a:r>
              <a:rPr lang="en-US" sz="1400" b="1" dirty="0"/>
              <a:t>[during inverse dynamics]</a:t>
            </a:r>
            <a:r>
              <a:rPr lang="en-US" sz="1400" dirty="0"/>
              <a:t>" (OpenSim Doc.)</a:t>
            </a:r>
            <a:endParaRPr lang="en-US" sz="1400" dirty="0">
              <a:sym typeface="Wingdings" panose="05000000000000000000" pitchFamily="2" charset="2"/>
            </a:endParaRPr>
          </a:p>
          <a:p>
            <a:endParaRPr lang="en-US" sz="1400" dirty="0">
              <a:sym typeface="Wingdings" panose="05000000000000000000" pitchFamily="2" charset="2"/>
            </a:endParaRPr>
          </a:p>
          <a:p>
            <a:r>
              <a:rPr lang="en-US" sz="1400" dirty="0"/>
              <a:t>"The </a:t>
            </a:r>
            <a:r>
              <a:rPr lang="en-US" sz="1400" b="1" dirty="0"/>
              <a:t>arm model </a:t>
            </a:r>
            <a:r>
              <a:rPr lang="en-US" sz="1400" dirty="0"/>
              <a:t>has </a:t>
            </a:r>
            <a:r>
              <a:rPr lang="en-US" sz="1400" b="1" dirty="0"/>
              <a:t>restraint torques </a:t>
            </a:r>
            <a:r>
              <a:rPr lang="en-US" sz="1400" dirty="0"/>
              <a:t>to mimic ligaments, and the </a:t>
            </a:r>
            <a:r>
              <a:rPr lang="en-US" sz="1400" b="1" dirty="0"/>
              <a:t>full-body model probably doesn't</a:t>
            </a:r>
            <a:r>
              <a:rPr lang="en-US" sz="1400" dirty="0"/>
              <a:t>.“ (K. Saul)</a:t>
            </a:r>
            <a:endParaRPr lang="de-DE" sz="1400" dirty="0"/>
          </a:p>
        </p:txBody>
      </p:sp>
      <p:sp>
        <p:nvSpPr>
          <p:cNvPr id="30" name="Line Callout 3 29"/>
          <p:cNvSpPr/>
          <p:nvPr/>
        </p:nvSpPr>
        <p:spPr>
          <a:xfrm>
            <a:off x="1330136" y="3136870"/>
            <a:ext cx="6256360" cy="1624792"/>
          </a:xfrm>
          <a:prstGeom prst="borderCallout3">
            <a:avLst>
              <a:gd name="adj1" fmla="val 978"/>
              <a:gd name="adj2" fmla="val 48397"/>
              <a:gd name="adj3" fmla="val -47599"/>
              <a:gd name="adj4" fmla="val 39052"/>
              <a:gd name="adj5" fmla="val -52247"/>
              <a:gd name="adj6" fmla="val 38624"/>
              <a:gd name="adj7" fmla="val -73051"/>
              <a:gd name="adj8" fmla="val 373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"</a:t>
            </a:r>
            <a:r>
              <a:rPr lang="en-US" sz="1400" b="1" dirty="0"/>
              <a:t>Inertial properties </a:t>
            </a:r>
            <a:r>
              <a:rPr lang="en-US" sz="1400" dirty="0"/>
              <a:t>of the SIMM full-body model might be </a:t>
            </a:r>
            <a:r>
              <a:rPr lang="en-US" sz="1400" b="1" dirty="0"/>
              <a:t>[systematically] different </a:t>
            </a:r>
            <a:r>
              <a:rPr lang="en-US" sz="1400" dirty="0"/>
              <a:t>to the partial arm model." (M. Bachynskyi)</a:t>
            </a:r>
          </a:p>
          <a:p>
            <a:endParaRPr lang="en-US" sz="1400" dirty="0"/>
          </a:p>
          <a:p>
            <a:r>
              <a:rPr lang="en-US" sz="1400" b="1" dirty="0"/>
              <a:t>Subject specific scaling </a:t>
            </a:r>
            <a:r>
              <a:rPr lang="en-US" sz="1400" dirty="0"/>
              <a:t>of inertial properties is </a:t>
            </a:r>
            <a:r>
              <a:rPr lang="en-US" sz="1400" b="1" dirty="0"/>
              <a:t>not possible.</a:t>
            </a:r>
          </a:p>
          <a:p>
            <a:r>
              <a:rPr lang="en-US" sz="1400" dirty="0"/>
              <a:t>(No participant information (mass, scale factors) contained in MPI data)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419310" y="5398343"/>
            <a:ext cx="2905120" cy="863280"/>
            <a:chOff x="4203286" y="5446040"/>
            <a:chExt cx="2905120" cy="863280"/>
          </a:xfrm>
        </p:grpSpPr>
        <p:sp>
          <p:nvSpPr>
            <p:cNvPr id="31" name="Gewitterblitz 1071"/>
            <p:cNvSpPr/>
            <p:nvPr/>
          </p:nvSpPr>
          <p:spPr>
            <a:xfrm flipH="1">
              <a:off x="6749588" y="5446040"/>
              <a:ext cx="358818" cy="428144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Arc 24"/>
            <p:cNvSpPr/>
            <p:nvPr/>
          </p:nvSpPr>
          <p:spPr>
            <a:xfrm rot="5400000">
              <a:off x="5144742" y="4695482"/>
              <a:ext cx="637764" cy="2520675"/>
            </a:xfrm>
            <a:prstGeom prst="arc">
              <a:avLst>
                <a:gd name="adj1" fmla="val 16428912"/>
                <a:gd name="adj2" fmla="val 5119067"/>
              </a:avLst>
            </a:prstGeom>
            <a:ln w="22225">
              <a:headEnd type="triangle"/>
              <a:tailEnd type="none" w="lg" len="lg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5"/>
            <p:cNvSpPr txBox="1"/>
            <p:nvPr/>
          </p:nvSpPr>
          <p:spPr>
            <a:xfrm>
              <a:off x="5312095" y="5939988"/>
              <a:ext cx="3400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C00000"/>
                  </a:solidFill>
                </a:rPr>
                <a:t>?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8212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4" grpId="0" animBg="1"/>
      <p:bldP spid="29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7596336" cy="86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800" dirty="0"/>
              <a:t>Workaround: Restrained Movements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945896"/>
            <a:ext cx="2736304" cy="1099711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755576" y="998832"/>
            <a:ext cx="43924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2"/>
                </a:solidFill>
              </a:rPr>
              <a:t>Since elbow torques are consistent ...</a:t>
            </a:r>
          </a:p>
        </p:txBody>
      </p:sp>
      <p:sp>
        <p:nvSpPr>
          <p:cNvPr id="23" name="Textfeld 3"/>
          <p:cNvSpPr txBox="1"/>
          <p:nvPr/>
        </p:nvSpPr>
        <p:spPr>
          <a:xfrm>
            <a:off x="755576" y="908720"/>
            <a:ext cx="7560840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accent1">
                    <a:lumMod val="75000"/>
                  </a:schemeClr>
                </a:solidFill>
              </a:rPr>
              <a:t>Alternative plan: 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Consider </a:t>
            </a:r>
            <a:r>
              <a:rPr lang="de-DE" b="1" dirty="0">
                <a:solidFill>
                  <a:schemeClr val="accent1">
                    <a:lumMod val="75000"/>
                  </a:schemeClr>
                </a:solidFill>
              </a:rPr>
              <a:t>only elbow 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movement, </a:t>
            </a:r>
            <a:r>
              <a:rPr lang="de-DE" b="1" dirty="0">
                <a:solidFill>
                  <a:schemeClr val="accent1">
                    <a:lumMod val="75000"/>
                  </a:schemeClr>
                </a:solidFill>
              </a:rPr>
              <a:t>restrain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 all </a:t>
            </a:r>
            <a:r>
              <a:rPr lang="de-DE" b="1" dirty="0">
                <a:solidFill>
                  <a:schemeClr val="accent1">
                    <a:lumMod val="75000"/>
                  </a:schemeClr>
                </a:solidFill>
              </a:rPr>
              <a:t>other joints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!</a:t>
            </a:r>
          </a:p>
          <a:p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(1 free and 6 fixed 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DOFs)</a:t>
            </a:r>
            <a:endParaRPr lang="de-DE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de-DE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 Compare only those computed activations vs. sEMG measurements                    </a:t>
            </a:r>
            <a:r>
              <a:rPr lang="de-DE" b="1" dirty="0">
                <a:solidFill>
                  <a:schemeClr val="accent1">
                    <a:lumMod val="75000"/>
                  </a:schemeClr>
                </a:solidFill>
              </a:rPr>
              <a:t>                    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       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related to 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elbow joint actuation: </a:t>
            </a:r>
            <a:r>
              <a:rPr lang="de-DE" b="1" dirty="0">
                <a:solidFill>
                  <a:schemeClr val="accent1">
                    <a:lumMod val="75000"/>
                  </a:schemeClr>
                </a:solidFill>
              </a:rPr>
              <a:t>biceps, triceps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83568" y="2348880"/>
            <a:ext cx="8136904" cy="1523036"/>
            <a:chOff x="755576" y="2880977"/>
            <a:chExt cx="8136904" cy="1523036"/>
          </a:xfrm>
        </p:grpSpPr>
        <p:sp>
          <p:nvSpPr>
            <p:cNvPr id="24" name="Rectangle 23"/>
            <p:cNvSpPr/>
            <p:nvPr/>
          </p:nvSpPr>
          <p:spPr>
            <a:xfrm>
              <a:off x="899592" y="3237084"/>
              <a:ext cx="799288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600" dirty="0">
                  <a:solidFill>
                    <a:schemeClr val="tx2"/>
                  </a:solidFill>
                </a:rPr>
                <a:t>Restrained kinematics </a:t>
              </a:r>
              <a:r>
                <a:rPr lang="de-DE" sz="1600" dirty="0">
                  <a:solidFill>
                    <a:schemeClr val="tx2"/>
                  </a:solidFill>
                  <a:sym typeface="Wingdings" panose="05000000000000000000" pitchFamily="2" charset="2"/>
                </a:rPr>
                <a:t></a:t>
              </a:r>
              <a:r>
                <a:rPr lang="de-DE" sz="1600" dirty="0">
                  <a:solidFill>
                    <a:schemeClr val="tx2"/>
                  </a:solidFill>
                </a:rPr>
                <a:t> different dynamics (elbow torque cannot be considered in isolation) 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99592" y="3573016"/>
              <a:ext cx="7992888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600" dirty="0">
                  <a:solidFill>
                    <a:schemeClr val="tx2"/>
                  </a:solidFill>
                </a:rPr>
                <a:t>different dynamics </a:t>
              </a:r>
              <a:r>
                <a:rPr lang="de-DE" sz="1600" dirty="0">
                  <a:solidFill>
                    <a:schemeClr val="tx2"/>
                  </a:solidFill>
                  <a:sym typeface="Wingdings" panose="05000000000000000000" pitchFamily="2" charset="2"/>
                </a:rPr>
                <a:t> different computed muscle activations (stress minimization approach)</a:t>
              </a:r>
              <a:endParaRPr lang="de-DE" sz="1600" dirty="0">
                <a:solidFill>
                  <a:schemeClr val="tx2"/>
                </a:solidFill>
              </a:endParaRPr>
            </a:p>
            <a:p>
              <a:endParaRPr lang="de-DE" sz="1600" dirty="0">
                <a:solidFill>
                  <a:schemeClr val="tx2"/>
                </a:solidFill>
              </a:endParaRPr>
            </a:p>
            <a:p>
              <a:endParaRPr lang="de-DE" sz="1600" dirty="0">
                <a:solidFill>
                  <a:schemeClr val="tx2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55576" y="2880977"/>
              <a:ext cx="79208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But ...</a:t>
              </a:r>
            </a:p>
          </p:txBody>
        </p:sp>
      </p:grpSp>
      <p:sp>
        <p:nvSpPr>
          <p:cNvPr id="27" name="Textfeld 3"/>
          <p:cNvSpPr txBox="1"/>
          <p:nvPr/>
        </p:nvSpPr>
        <p:spPr>
          <a:xfrm>
            <a:off x="755576" y="5939988"/>
            <a:ext cx="756084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How comparable (w.r.t. study) are results under these restraints / assumptions?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83568" y="3400959"/>
            <a:ext cx="8136904" cy="1008112"/>
            <a:chOff x="755576" y="3933056"/>
            <a:chExt cx="8136904" cy="1008112"/>
          </a:xfrm>
        </p:grpSpPr>
        <p:sp>
          <p:nvSpPr>
            <p:cNvPr id="28" name="Rectangle 27"/>
            <p:cNvSpPr/>
            <p:nvPr/>
          </p:nvSpPr>
          <p:spPr>
            <a:xfrm>
              <a:off x="755576" y="3933056"/>
              <a:ext cx="100811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600" b="1" dirty="0">
                  <a:solidFill>
                    <a:schemeClr val="tx2"/>
                  </a:solidFill>
                </a:rPr>
                <a:t>... and ...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899592" y="4269199"/>
              <a:ext cx="799288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600" dirty="0">
                  <a:solidFill>
                    <a:schemeClr val="tx2"/>
                  </a:solidFill>
                </a:rPr>
                <a:t>elbow actuated by </a:t>
              </a:r>
              <a:r>
                <a:rPr lang="de-DE" sz="1600" dirty="0">
                  <a:solidFill>
                    <a:srgbClr val="00B050"/>
                  </a:solidFill>
                </a:rPr>
                <a:t>biceps, triceps</a:t>
              </a:r>
              <a:r>
                <a:rPr lang="de-DE" sz="1600" dirty="0">
                  <a:solidFill>
                    <a:schemeClr val="tx2"/>
                  </a:solidFill>
                </a:rPr>
                <a:t>, </a:t>
              </a:r>
              <a:r>
                <a:rPr lang="de-DE" sz="1600" i="1" strike="sngStrike" dirty="0">
                  <a:solidFill>
                    <a:srgbClr val="C00000"/>
                  </a:solidFill>
                </a:rPr>
                <a:t>brachialis, pronator teres, anconeus</a:t>
              </a:r>
              <a:r>
                <a:rPr lang="de-DE" sz="1600" dirty="0">
                  <a:solidFill>
                    <a:srgbClr val="C00000"/>
                  </a:solidFill>
                </a:rPr>
                <a:t>, ...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899592" y="4602614"/>
              <a:ext cx="799288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600" dirty="0">
                  <a:solidFill>
                    <a:schemeClr val="tx2"/>
                  </a:solidFill>
                </a:rPr>
                <a:t>biceps / triceps actuate </a:t>
              </a:r>
              <a:r>
                <a:rPr lang="de-DE" sz="1600" dirty="0">
                  <a:solidFill>
                    <a:srgbClr val="00B050"/>
                  </a:solidFill>
                </a:rPr>
                <a:t>elbow</a:t>
              </a:r>
              <a:r>
                <a:rPr lang="de-DE" sz="1600" dirty="0">
                  <a:solidFill>
                    <a:schemeClr val="tx2"/>
                  </a:solidFill>
                </a:rPr>
                <a:t>, </a:t>
              </a:r>
              <a:r>
                <a:rPr lang="de-DE" sz="1600" strike="sngStrike" dirty="0">
                  <a:solidFill>
                    <a:srgbClr val="C00000"/>
                  </a:solidFill>
                </a:rPr>
                <a:t>wrist (supination) / shoulder (adduction)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308304" y="4327453"/>
              <a:ext cx="151216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600" dirty="0">
                  <a:solidFill>
                    <a:srgbClr val="C00000"/>
                  </a:solidFill>
                </a:rPr>
                <a:t>muscular</a:t>
              </a:r>
            </a:p>
            <a:p>
              <a:r>
                <a:rPr lang="de-DE" sz="1600" dirty="0">
                  <a:solidFill>
                    <a:srgbClr val="C00000"/>
                  </a:solidFill>
                </a:rPr>
                <a:t>redundancy!</a:t>
              </a:r>
              <a:endParaRPr lang="de-DE" sz="1600" strike="sngStrike" dirty="0">
                <a:solidFill>
                  <a:srgbClr val="C00000"/>
                </a:solidFill>
              </a:endParaRPr>
            </a:p>
          </p:txBody>
        </p:sp>
        <p:sp>
          <p:nvSpPr>
            <p:cNvPr id="3" name="Right Brace 2"/>
            <p:cNvSpPr/>
            <p:nvPr/>
          </p:nvSpPr>
          <p:spPr>
            <a:xfrm>
              <a:off x="7164288" y="4404013"/>
              <a:ext cx="132184" cy="469935"/>
            </a:xfrm>
            <a:prstGeom prst="rightBrace">
              <a:avLst/>
            </a:prstGeom>
            <a:ln w="158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C0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55576" y="4477365"/>
            <a:ext cx="7817368" cy="1296348"/>
            <a:chOff x="787080" y="4526557"/>
            <a:chExt cx="7817368" cy="1296348"/>
          </a:xfrm>
        </p:grpSpPr>
        <p:grpSp>
          <p:nvGrpSpPr>
            <p:cNvPr id="9" name="Group 8"/>
            <p:cNvGrpSpPr/>
            <p:nvPr/>
          </p:nvGrpSpPr>
          <p:grpSpPr>
            <a:xfrm>
              <a:off x="787080" y="4526557"/>
              <a:ext cx="7817368" cy="936104"/>
              <a:chOff x="787080" y="4526557"/>
              <a:chExt cx="7817368" cy="936104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787080" y="4526557"/>
                <a:ext cx="4667018" cy="936104"/>
                <a:chOff x="787080" y="4526557"/>
                <a:chExt cx="4667018" cy="936104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827584" y="4877885"/>
                  <a:ext cx="4626514" cy="584776"/>
                  <a:chOff x="827584" y="5261349"/>
                  <a:chExt cx="4626514" cy="584776"/>
                </a:xfrm>
              </p:grpSpPr>
              <p:sp>
                <p:nvSpPr>
                  <p:cNvPr id="38" name="Rectangle 37"/>
                  <p:cNvSpPr/>
                  <p:nvPr/>
                </p:nvSpPr>
                <p:spPr>
                  <a:xfrm>
                    <a:off x="3833918" y="5261349"/>
                    <a:ext cx="1620180" cy="584775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de-DE" sz="1600" dirty="0">
                        <a:solidFill>
                          <a:schemeClr val="accent1">
                            <a:lumMod val="75000"/>
                          </a:schemeClr>
                        </a:solidFill>
                      </a:rPr>
                      <a:t>restrained elbow</a:t>
                    </a:r>
                  </a:p>
                  <a:p>
                    <a:r>
                      <a:rPr lang="de-DE" sz="1600" dirty="0">
                        <a:solidFill>
                          <a:schemeClr val="accent1">
                            <a:lumMod val="75000"/>
                          </a:schemeClr>
                        </a:solidFill>
                      </a:rPr>
                      <a:t>movement</a:t>
                    </a:r>
                  </a:p>
                </p:txBody>
              </p:sp>
              <p:sp>
                <p:nvSpPr>
                  <p:cNvPr id="6" name="Rectangle 5"/>
                  <p:cNvSpPr/>
                  <p:nvPr/>
                </p:nvSpPr>
                <p:spPr>
                  <a:xfrm>
                    <a:off x="827584" y="5261350"/>
                    <a:ext cx="2016224" cy="584775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de-DE" sz="1600" dirty="0">
                        <a:solidFill>
                          <a:schemeClr val="accent1">
                            <a:lumMod val="75000"/>
                          </a:schemeClr>
                        </a:solidFill>
                      </a:rPr>
                      <a:t>full movement sEMG</a:t>
                    </a:r>
                  </a:p>
                  <a:p>
                    <a:r>
                      <a:rPr lang="de-DE" sz="1600" dirty="0">
                        <a:solidFill>
                          <a:schemeClr val="accent1">
                            <a:lumMod val="75000"/>
                          </a:schemeClr>
                        </a:solidFill>
                      </a:rPr>
                      <a:t>measurements</a:t>
                    </a:r>
                  </a:p>
                </p:txBody>
              </p:sp>
            </p:grpSp>
            <p:sp>
              <p:nvSpPr>
                <p:cNvPr id="40" name="Rectangle 39"/>
                <p:cNvSpPr/>
                <p:nvPr/>
              </p:nvSpPr>
              <p:spPr>
                <a:xfrm>
                  <a:off x="787080" y="4526557"/>
                  <a:ext cx="792088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de-DE" sz="1600" b="1" dirty="0">
                      <a:solidFill>
                        <a:schemeClr val="tx2"/>
                      </a:solidFill>
                    </a:rPr>
                    <a:t>Thus ...</a:t>
                  </a:r>
                </a:p>
              </p:txBody>
            </p:sp>
          </p:grpSp>
          <p:sp>
            <p:nvSpPr>
              <p:cNvPr id="22" name="Rectangle 21"/>
              <p:cNvSpPr/>
              <p:nvPr/>
            </p:nvSpPr>
            <p:spPr>
              <a:xfrm>
                <a:off x="6444208" y="4846783"/>
                <a:ext cx="2160240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600" dirty="0">
                    <a:solidFill>
                      <a:schemeClr val="accent1">
                        <a:lumMod val="75000"/>
                      </a:schemeClr>
                    </a:solidFill>
                  </a:rPr>
                  <a:t>similar computed muscle activations</a:t>
                </a:r>
              </a:p>
            </p:txBody>
          </p:sp>
          <p:sp>
            <p:nvSpPr>
              <p:cNvPr id="29" name="Arc 28"/>
              <p:cNvSpPr/>
              <p:nvPr/>
            </p:nvSpPr>
            <p:spPr>
              <a:xfrm rot="5400000">
                <a:off x="3013468" y="4745403"/>
                <a:ext cx="372482" cy="999834"/>
              </a:xfrm>
              <a:prstGeom prst="arc">
                <a:avLst>
                  <a:gd name="adj1" fmla="val 16428912"/>
                  <a:gd name="adj2" fmla="val 5119067"/>
                </a:avLst>
              </a:prstGeom>
              <a:ln w="22225">
                <a:headEnd type="triangle"/>
                <a:tailEnd type="none" w="lg" len="lg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699792" y="5042623"/>
                <a:ext cx="107525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400" dirty="0">
                    <a:solidFill>
                      <a:schemeClr val="accent1">
                        <a:lumMod val="75000"/>
                      </a:schemeClr>
                    </a:solidFill>
                  </a:rPr>
                  <a:t>valid for ...?</a:t>
                </a:r>
              </a:p>
            </p:txBody>
          </p:sp>
          <p:sp>
            <p:nvSpPr>
              <p:cNvPr id="34" name="Arc 33"/>
              <p:cNvSpPr/>
              <p:nvPr/>
            </p:nvSpPr>
            <p:spPr>
              <a:xfrm rot="5400000">
                <a:off x="5682626" y="4745400"/>
                <a:ext cx="372482" cy="999834"/>
              </a:xfrm>
              <a:prstGeom prst="arc">
                <a:avLst>
                  <a:gd name="adj1" fmla="val 16428912"/>
                  <a:gd name="adj2" fmla="val 5119067"/>
                </a:avLst>
              </a:prstGeom>
              <a:ln w="22225">
                <a:headEnd type="triangle"/>
                <a:tailEnd type="none" w="lg" len="lg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5472462" y="5042623"/>
                <a:ext cx="107525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400" dirty="0">
                    <a:solidFill>
                      <a:schemeClr val="accent1">
                        <a:lumMod val="75000"/>
                      </a:schemeClr>
                    </a:solidFill>
                  </a:rPr>
                  <a:t>yields ...?</a:t>
                </a:r>
              </a:p>
            </p:txBody>
          </p:sp>
        </p:grpSp>
        <p:sp>
          <p:nvSpPr>
            <p:cNvPr id="36" name="Arc 35"/>
            <p:cNvSpPr/>
            <p:nvPr/>
          </p:nvSpPr>
          <p:spPr>
            <a:xfrm rot="5400000" flipV="1">
              <a:off x="4128383" y="2449897"/>
              <a:ext cx="702720" cy="6008167"/>
            </a:xfrm>
            <a:prstGeom prst="arc">
              <a:avLst>
                <a:gd name="adj1" fmla="val 16252813"/>
                <a:gd name="adj2" fmla="val 5348958"/>
              </a:avLst>
            </a:prstGeom>
            <a:ln w="22225">
              <a:headEnd type="triangle"/>
              <a:tailEnd type="none" w="lg" len="lg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793972" y="5515128"/>
              <a:ext cx="163618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400" dirty="0">
                  <a:solidFill>
                    <a:schemeClr val="accent1">
                      <a:lumMod val="75000"/>
                    </a:schemeClr>
                  </a:solidFill>
                </a:rPr>
                <a:t>still comparable ...?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62900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</p:bldLst>
  </p:timing>
</p:sld>
</file>

<file path=ppt/theme/theme1.xml><?xml version="1.0" encoding="utf-8"?>
<a:theme xmlns:a="http://schemas.openxmlformats.org/drawingml/2006/main" name="Slide_Templat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Slide_Template</Template>
  <TotalTime>0</TotalTime>
  <Words>991</Words>
  <Application>Microsoft Office PowerPoint</Application>
  <PresentationFormat>On-screen Show (4:3)</PresentationFormat>
  <Paragraphs>225</Paragraphs>
  <Slides>13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Wingdings</vt:lpstr>
      <vt:lpstr>Slide_Template</vt:lpstr>
      <vt:lpstr>    EMG Based Motion Capture     [Project]     From Motion Capture to Musculoskeletal Simulation and (not quite) back     </vt:lpstr>
      <vt:lpstr>Recap: Why EMG Based Activation Estimation?</vt:lpstr>
      <vt:lpstr>Project Setting &amp; Motivation – MPI Study</vt:lpstr>
      <vt:lpstr>Project Plan – Overview</vt:lpstr>
      <vt:lpstr>Project Plan – A Look at the Source Data</vt:lpstr>
      <vt:lpstr>Actual Project  – "Flowchart"</vt:lpstr>
      <vt:lpstr>Problem: Inconsistent Dynamics</vt:lpstr>
      <vt:lpstr>Main Problem = Different Models</vt:lpstr>
      <vt:lpstr>Workaround: Restrained Movements</vt:lpstr>
      <vt:lpstr>(Spurious) Results</vt:lpstr>
      <vt:lpstr>Project Difficulties and Sources of Error</vt:lpstr>
      <vt:lpstr>   Thanks for your attention!  From Motion Capture to Musculoskeletal Simulation and (not quite) back     </vt:lpstr>
      <vt:lpstr>Assuming that sEMG is a valid estimator 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EMG Based Motion Capture</dc:title>
  <dc:creator>Felix Laufer</dc:creator>
  <cp:lastModifiedBy>Felix Laufer</cp:lastModifiedBy>
  <cp:revision>606</cp:revision>
  <dcterms:created xsi:type="dcterms:W3CDTF">2016-01-09T19:57:25Z</dcterms:created>
  <dcterms:modified xsi:type="dcterms:W3CDTF">2016-06-19T19:59:40Z</dcterms:modified>
</cp:coreProperties>
</file>

<file path=docProps/thumbnail.jpeg>
</file>